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57"/>
  </p:notesMasterIdLst>
  <p:handoutMasterIdLst>
    <p:handoutMasterId r:id="rId58"/>
  </p:handoutMasterIdLst>
  <p:sldIdLst>
    <p:sldId id="256" r:id="rId2"/>
    <p:sldId id="257" r:id="rId3"/>
    <p:sldId id="259" r:id="rId4"/>
    <p:sldId id="260" r:id="rId5"/>
    <p:sldId id="261" r:id="rId6"/>
    <p:sldId id="262" r:id="rId7"/>
    <p:sldId id="263" r:id="rId8"/>
    <p:sldId id="265" r:id="rId9"/>
    <p:sldId id="266" r:id="rId10"/>
    <p:sldId id="324" r:id="rId11"/>
    <p:sldId id="268" r:id="rId12"/>
    <p:sldId id="269" r:id="rId13"/>
    <p:sldId id="270" r:id="rId14"/>
    <p:sldId id="271"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7" r:id="rId39"/>
    <p:sldId id="298" r:id="rId40"/>
    <p:sldId id="299" r:id="rId41"/>
    <p:sldId id="300" r:id="rId42"/>
    <p:sldId id="301" r:id="rId43"/>
    <p:sldId id="302" r:id="rId44"/>
    <p:sldId id="303" r:id="rId45"/>
    <p:sldId id="304" r:id="rId46"/>
    <p:sldId id="305" r:id="rId47"/>
    <p:sldId id="308" r:id="rId48"/>
    <p:sldId id="309" r:id="rId49"/>
    <p:sldId id="310" r:id="rId50"/>
    <p:sldId id="311" r:id="rId51"/>
    <p:sldId id="321" r:id="rId52"/>
    <p:sldId id="322" r:id="rId53"/>
    <p:sldId id="319" r:id="rId54"/>
    <p:sldId id="320" r:id="rId55"/>
    <p:sldId id="323" r:id="rId56"/>
  </p:sldIdLst>
  <p:sldSz cx="24384000" cy="13716000"/>
  <p:notesSz cx="6858000" cy="9144000"/>
  <p:embeddedFontLst>
    <p:embeddedFont>
      <p:font typeface="Avenir" panose="02000503020000020003" pitchFamily="2" charset="0"/>
      <p:regular r:id="rId59"/>
      <p:italic r:id="rId60"/>
    </p:embeddedFont>
    <p:embeddedFont>
      <p:font typeface="Helvetica Neue" panose="02000503000000020004"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99"/>
  </p:normalViewPr>
  <p:slideViewPr>
    <p:cSldViewPr snapToGrid="0">
      <p:cViewPr varScale="1">
        <p:scale>
          <a:sx n="69" d="100"/>
          <a:sy n="69" d="100"/>
        </p:scale>
        <p:origin x="42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6/26/23</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We will also talk a little bit about experimental design and how it can impact the analysis of these data. </a:t>
            </a:r>
            <a:endParaRPr/>
          </a:p>
          <a:p>
            <a:pPr marL="0" lvl="0" indent="0" algn="l" rtl="0">
              <a:spcBef>
                <a:spcPts val="0"/>
              </a:spcBef>
              <a:spcAft>
                <a:spcPts val="0"/>
              </a:spcAft>
              <a:buNone/>
            </a:pPr>
            <a:r>
              <a:rPr lang="en-US"/>
              <a:t>This is not a deep statistics lecture, but rather a brief overview of the key concepts.</a:t>
            </a: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3633dd946_0_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 name="Google Shape;945;g103633dd94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Agenda">
  <p:cSld name="Agenda">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0" name="Google Shape;50;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1" name="Google Shape;51;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2" name="Google Shape;52;p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tatement">
  <p:cSld name="Statement">
    <p:spTree>
      <p:nvGrpSpPr>
        <p:cNvPr id="1" name="Shape 53"/>
        <p:cNvGrpSpPr/>
        <p:nvPr/>
      </p:nvGrpSpPr>
      <p:grpSpPr>
        <a:xfrm>
          <a:off x="0" y="0"/>
          <a:ext cx="0" cy="0"/>
          <a:chOff x="0" y="0"/>
          <a:chExt cx="0" cy="0"/>
        </a:xfrm>
      </p:grpSpPr>
      <p:sp>
        <p:nvSpPr>
          <p:cNvPr id="54" name="Google Shape;54;p12"/>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5" name="Google Shape;55;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ig Fact">
  <p:cSld name="Big Fact">
    <p:spTree>
      <p:nvGrpSpPr>
        <p:cNvPr id="1" name="Shape 56"/>
        <p:cNvGrpSpPr/>
        <p:nvPr/>
      </p:nvGrpSpPr>
      <p:grpSpPr>
        <a:xfrm>
          <a:off x="0" y="0"/>
          <a:ext cx="0" cy="0"/>
          <a:chOff x="0" y="0"/>
          <a:chExt cx="0" cy="0"/>
        </a:xfrm>
      </p:grpSpPr>
      <p:sp>
        <p:nvSpPr>
          <p:cNvPr id="57" name="Google Shape;57;p13"/>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8" name="Google Shape;58;p13"/>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59" name="Google Shape;59;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2" name="Google Shape;62;p14"/>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63" name="Google Shape;63;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64"/>
        <p:cNvGrpSpPr/>
        <p:nvPr/>
      </p:nvGrpSpPr>
      <p:grpSpPr>
        <a:xfrm>
          <a:off x="0" y="0"/>
          <a:ext cx="0" cy="0"/>
          <a:chOff x="0" y="0"/>
          <a:chExt cx="0" cy="0"/>
        </a:xfrm>
      </p:grpSpPr>
      <p:sp>
        <p:nvSpPr>
          <p:cNvPr id="65" name="Google Shape;65;p15"/>
          <p:cNvSpPr>
            <a:spLocks noGrp="1"/>
          </p:cNvSpPr>
          <p:nvPr>
            <p:ph type="pic" idx="2"/>
          </p:nvPr>
        </p:nvSpPr>
        <p:spPr>
          <a:xfrm>
            <a:off x="15760700" y="1016000"/>
            <a:ext cx="7439099" cy="5949678"/>
          </a:xfrm>
          <a:prstGeom prst="rect">
            <a:avLst/>
          </a:prstGeom>
          <a:noFill/>
          <a:ln>
            <a:noFill/>
          </a:ln>
        </p:spPr>
      </p:sp>
      <p:sp>
        <p:nvSpPr>
          <p:cNvPr id="66" name="Google Shape;66;p15"/>
          <p:cNvSpPr>
            <a:spLocks noGrp="1"/>
          </p:cNvSpPr>
          <p:nvPr>
            <p:ph type="pic" idx="3"/>
          </p:nvPr>
        </p:nvSpPr>
        <p:spPr>
          <a:xfrm>
            <a:off x="13500100" y="3978275"/>
            <a:ext cx="10439400" cy="12150181"/>
          </a:xfrm>
          <a:prstGeom prst="rect">
            <a:avLst/>
          </a:prstGeom>
          <a:noFill/>
          <a:ln>
            <a:noFill/>
          </a:ln>
        </p:spPr>
      </p:sp>
      <p:sp>
        <p:nvSpPr>
          <p:cNvPr id="67" name="Google Shape;67;p15"/>
          <p:cNvSpPr>
            <a:spLocks noGrp="1"/>
          </p:cNvSpPr>
          <p:nvPr>
            <p:ph type="pic" idx="4"/>
          </p:nvPr>
        </p:nvSpPr>
        <p:spPr>
          <a:xfrm>
            <a:off x="-139700" y="495300"/>
            <a:ext cx="16611600" cy="12458701"/>
          </a:xfrm>
          <a:prstGeom prst="rect">
            <a:avLst/>
          </a:prstGeom>
          <a:noFill/>
          <a:ln>
            <a:noFill/>
          </a:ln>
        </p:spPr>
      </p:sp>
      <p:sp>
        <p:nvSpPr>
          <p:cNvPr id="68" name="Google Shape;68;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69"/>
        <p:cNvGrpSpPr/>
        <p:nvPr/>
      </p:nvGrpSpPr>
      <p:grpSpPr>
        <a:xfrm>
          <a:off x="0" y="0"/>
          <a:ext cx="0" cy="0"/>
          <a:chOff x="0" y="0"/>
          <a:chExt cx="0" cy="0"/>
        </a:xfrm>
      </p:grpSpPr>
      <p:sp>
        <p:nvSpPr>
          <p:cNvPr id="70" name="Google Shape;70;p16"/>
          <p:cNvSpPr>
            <a:spLocks noGrp="1"/>
          </p:cNvSpPr>
          <p:nvPr>
            <p:ph type="pic" idx="2"/>
          </p:nvPr>
        </p:nvSpPr>
        <p:spPr>
          <a:xfrm>
            <a:off x="-1333500" y="-5524500"/>
            <a:ext cx="27051001" cy="21640800"/>
          </a:xfrm>
          <a:prstGeom prst="rect">
            <a:avLst/>
          </a:prstGeom>
          <a:noFill/>
          <a:ln>
            <a:noFill/>
          </a:ln>
        </p:spPr>
      </p:sp>
      <p:sp>
        <p:nvSpPr>
          <p:cNvPr id="71" name="Google Shape;71;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Monday, 26 June 2023</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14926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9"/>
        <p:cNvGrpSpPr/>
        <p:nvPr/>
      </p:nvGrpSpPr>
      <p:grpSpPr>
        <a:xfrm>
          <a:off x="0" y="0"/>
          <a:ext cx="0" cy="0"/>
          <a:chOff x="0" y="0"/>
          <a:chExt cx="0" cy="0"/>
        </a:xfrm>
      </p:grpSpPr>
      <p:sp>
        <p:nvSpPr>
          <p:cNvPr id="20" name="Google Shape;20;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mp; Photo">
  <p:cSld name="Title &amp; Photo">
    <p:spTree>
      <p:nvGrpSpPr>
        <p:cNvPr id="1" name="Shape 21"/>
        <p:cNvGrpSpPr/>
        <p:nvPr/>
      </p:nvGrpSpPr>
      <p:grpSpPr>
        <a:xfrm>
          <a:off x="0" y="0"/>
          <a:ext cx="0" cy="0"/>
          <a:chOff x="0" y="0"/>
          <a:chExt cx="0" cy="0"/>
        </a:xfrm>
      </p:grpSpPr>
      <p:sp>
        <p:nvSpPr>
          <p:cNvPr id="22" name="Google Shape;22;p5"/>
          <p:cNvSpPr>
            <a:spLocks noGrp="1"/>
          </p:cNvSpPr>
          <p:nvPr>
            <p:ph type="pic" idx="2"/>
          </p:nvPr>
        </p:nvSpPr>
        <p:spPr>
          <a:xfrm>
            <a:off x="-1155700" y="-1295400"/>
            <a:ext cx="26746199" cy="16018933"/>
          </a:xfrm>
          <a:prstGeom prst="rect">
            <a:avLst/>
          </a:prstGeom>
          <a:noFill/>
          <a:ln>
            <a:noFill/>
          </a:ln>
        </p:spPr>
      </p:sp>
      <p:sp>
        <p:nvSpPr>
          <p:cNvPr id="23" name="Google Shape;23;p5"/>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4" name="Google Shape;24;p5"/>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5" name="Google Shape;25;p5"/>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6" name="Google Shape;26;p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Photo Alt">
  <p:cSld name="Title &amp; Photo Alt">
    <p:spTree>
      <p:nvGrpSpPr>
        <p:cNvPr id="1" name="Shape 27"/>
        <p:cNvGrpSpPr/>
        <p:nvPr/>
      </p:nvGrpSpPr>
      <p:grpSpPr>
        <a:xfrm>
          <a:off x="0" y="0"/>
          <a:ext cx="0" cy="0"/>
          <a:chOff x="0" y="0"/>
          <a:chExt cx="0" cy="0"/>
        </a:xfrm>
      </p:grpSpPr>
      <p:sp>
        <p:nvSpPr>
          <p:cNvPr id="28" name="Google Shape;28;p6"/>
          <p:cNvSpPr>
            <a:spLocks noGrp="1"/>
          </p:cNvSpPr>
          <p:nvPr>
            <p:ph type="pic" idx="2"/>
          </p:nvPr>
        </p:nvSpPr>
        <p:spPr>
          <a:xfrm>
            <a:off x="10972800" y="-203200"/>
            <a:ext cx="12144836" cy="14135100"/>
          </a:xfrm>
          <a:prstGeom prst="rect">
            <a:avLst/>
          </a:prstGeom>
          <a:noFill/>
          <a:ln>
            <a:noFill/>
          </a:ln>
        </p:spPr>
      </p:sp>
      <p:sp>
        <p:nvSpPr>
          <p:cNvPr id="29" name="Google Shape;29;p6"/>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0" name="Google Shape;30;p6"/>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1" name="Google Shape;31;p6"/>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ullets">
  <p:cSld name="Bullets">
    <p:spTree>
      <p:nvGrpSpPr>
        <p:cNvPr id="1" name="Shape 32"/>
        <p:cNvGrpSpPr/>
        <p:nvPr/>
      </p:nvGrpSpPr>
      <p:grpSpPr>
        <a:xfrm>
          <a:off x="0" y="0"/>
          <a:ext cx="0" cy="0"/>
          <a:chOff x="0" y="0"/>
          <a:chExt cx="0" cy="0"/>
        </a:xfrm>
      </p:grpSpPr>
      <p:sp>
        <p:nvSpPr>
          <p:cNvPr id="33" name="Google Shape;33;p7"/>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4" name="Google Shape;34;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spTree>
      <p:nvGrpSpPr>
        <p:cNvPr id="1" name="Shape 35"/>
        <p:cNvGrpSpPr/>
        <p:nvPr/>
      </p:nvGrpSpPr>
      <p:grpSpPr>
        <a:xfrm>
          <a:off x="0" y="0"/>
          <a:ext cx="0" cy="0"/>
          <a:chOff x="0" y="0"/>
          <a:chExt cx="0" cy="0"/>
        </a:xfrm>
      </p:grpSpPr>
      <p:sp>
        <p:nvSpPr>
          <p:cNvPr id="36" name="Google Shape;36;p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8" name="Google Shape;38;p8"/>
          <p:cNvSpPr>
            <a:spLocks noGrp="1"/>
          </p:cNvSpPr>
          <p:nvPr>
            <p:ph type="pic" idx="3"/>
          </p:nvPr>
        </p:nvSpPr>
        <p:spPr>
          <a:xfrm>
            <a:off x="12192000" y="-407266"/>
            <a:ext cx="10916874" cy="14555832"/>
          </a:xfrm>
          <a:prstGeom prst="rect">
            <a:avLst/>
          </a:prstGeom>
          <a:noFill/>
          <a:ln>
            <a:noFill/>
          </a:ln>
        </p:spPr>
      </p:sp>
      <p:sp>
        <p:nvSpPr>
          <p:cNvPr id="39" name="Google Shape;39;p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p:cSld name="Sec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3" name="Google Shape;43;p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9.pn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doi.org/10.1186/s13059-014-0550-8"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1201350" y="11478824"/>
            <a:ext cx="21971100" cy="2030400"/>
          </a:xfrm>
          <a:prstGeom prst="rect">
            <a:avLst/>
          </a:prstGeom>
          <a:noFill/>
          <a:ln>
            <a:noFill/>
          </a:ln>
        </p:spPr>
        <p:txBody>
          <a:bodyPr spcFirstLastPara="1" wrap="square" lIns="45700" tIns="45700" rIns="45700" bIns="45700" anchor="t" anchorCtr="0">
            <a:normAutofit fontScale="77500" lnSpcReduction="20000"/>
          </a:bodyPr>
          <a:lstStyle/>
          <a:p>
            <a:pPr marL="0" marR="0" lvl="0" indent="0" algn="l" rtl="0">
              <a:lnSpc>
                <a:spcPct val="100000"/>
              </a:lnSpc>
              <a:spcBef>
                <a:spcPts val="0"/>
              </a:spcBef>
              <a:spcAft>
                <a:spcPts val="0"/>
              </a:spcAft>
              <a:buClr>
                <a:srgbClr val="000000"/>
              </a:buClr>
              <a:buSzPts val="3132"/>
              <a:buFont typeface="Avenir"/>
              <a:buNone/>
            </a:pPr>
            <a:r>
              <a:rPr lang="en-US" sz="3132" b="0" dirty="0">
                <a:latin typeface="Avenir"/>
                <a:ea typeface="Avenir"/>
                <a:cs typeface="Avenir"/>
                <a:sym typeface="Avenir"/>
              </a:rPr>
              <a:t>Authors/Contributors: </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Dominique Laurent Couturier,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Zeynep </a:t>
            </a:r>
            <a:r>
              <a:rPr lang="en-US" sz="3132" b="0" dirty="0" err="1">
                <a:latin typeface="Avenir"/>
                <a:ea typeface="Avenir"/>
                <a:cs typeface="Avenir"/>
                <a:sym typeface="Avenir"/>
              </a:rPr>
              <a:t>Kalender</a:t>
            </a:r>
            <a:r>
              <a:rPr lang="en-US" sz="3132" b="0" dirty="0">
                <a:latin typeface="Avenir"/>
                <a:ea typeface="Avenir"/>
                <a:cs typeface="Avenir"/>
                <a:sym typeface="Avenir"/>
              </a:rPr>
              <a:t>-Atak, CRUK-CI</a:t>
            </a:r>
            <a:endParaRPr sz="3132" b="0" dirty="0">
              <a:latin typeface="Avenir"/>
              <a:ea typeface="Avenir"/>
              <a:cs typeface="Avenir"/>
              <a:sym typeface="Avenir"/>
            </a:endParaRP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Hugo Tavares, Bioinformatics Training Facility, University of Cambridge</a:t>
            </a: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Abbi Edwards, CRUK-CI</a:t>
            </a:r>
          </a:p>
          <a:p>
            <a:pPr marL="457200" marR="0" lvl="0" indent="-427482" algn="l" rtl="0">
              <a:lnSpc>
                <a:spcPct val="100000"/>
              </a:lnSpc>
              <a:spcBef>
                <a:spcPts val="0"/>
              </a:spcBef>
              <a:spcAft>
                <a:spcPts val="0"/>
              </a:spcAft>
              <a:buSzPts val="3132"/>
              <a:buFont typeface="Avenir"/>
              <a:buChar char="-"/>
            </a:pPr>
            <a:r>
              <a:rPr lang="en-US" sz="3132" b="0" dirty="0">
                <a:latin typeface="Avenir"/>
                <a:ea typeface="Avenir"/>
                <a:cs typeface="Avenir"/>
                <a:sym typeface="Avenir"/>
              </a:rPr>
              <a:t>Chandra </a:t>
            </a:r>
            <a:r>
              <a:rPr lang="en-US" sz="3132" b="0" dirty="0" err="1">
                <a:latin typeface="Avenir"/>
                <a:ea typeface="Avenir"/>
                <a:cs typeface="Avenir"/>
                <a:sym typeface="Avenir"/>
              </a:rPr>
              <a:t>Chilamakuri</a:t>
            </a:r>
            <a:r>
              <a:rPr lang="en-US" sz="3132" b="0" dirty="0">
                <a:latin typeface="Avenir"/>
                <a:ea typeface="Avenir"/>
                <a:cs typeface="Avenir"/>
                <a:sym typeface="Avenir"/>
              </a:rPr>
              <a:t>, CRUK-CI</a:t>
            </a:r>
            <a:endParaRPr sz="3132" b="0" dirty="0">
              <a:latin typeface="Avenir"/>
              <a:ea typeface="Avenir"/>
              <a:cs typeface="Avenir"/>
              <a:sym typeface="Avenir"/>
            </a:endParaRPr>
          </a:p>
        </p:txBody>
      </p:sp>
      <p:sp>
        <p:nvSpPr>
          <p:cNvPr id="77" name="Google Shape;77;p17"/>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Avenir"/>
              <a:buNone/>
            </a:pPr>
            <a:r>
              <a:rPr lang="en-US" sz="11600" b="0" i="0" u="none" strike="noStrike" cap="none">
                <a:solidFill>
                  <a:srgbClr val="000000"/>
                </a:solidFill>
                <a:latin typeface="Avenir"/>
                <a:ea typeface="Avenir"/>
                <a:cs typeface="Avenir"/>
                <a:sym typeface="Avenir"/>
              </a:rPr>
              <a:t>Statistics of RNA-seq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Roman"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Roman"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Roman"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Roman"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Roman" panose="02000503020000020003" pitchFamily="2" charset="0"/>
              </a:rPr>
              <a:t>Discontinuous: </a:t>
            </a:r>
            <a:r>
              <a:rPr lang="en-US" sz="4000" dirty="0" err="1">
                <a:latin typeface="Avenir Roman" panose="02000503020000020003" pitchFamily="2" charset="0"/>
              </a:rPr>
              <a:t>RNAseq</a:t>
            </a:r>
            <a:r>
              <a:rPr lang="en-US" sz="4000" dirty="0">
                <a:latin typeface="Avenir Roman" panose="02000503020000020003" pitchFamily="2" charset="0"/>
              </a:rPr>
              <a:t> counts</a:t>
            </a:r>
          </a:p>
          <a:p>
            <a:pPr marL="1028700" lvl="1" indent="-571500">
              <a:buFont typeface="Courier New" panose="02070309020205020404" pitchFamily="49" charset="0"/>
              <a:buChar char="o"/>
            </a:pPr>
            <a:r>
              <a:rPr lang="en-US" sz="4000" dirty="0">
                <a:latin typeface="Avenir Roman"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Roman"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562455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cxnSp>
        <p:nvCxnSpPr>
          <p:cNvPr id="198" name="Google Shape;198;p29"/>
          <p:cNvCxnSpPr/>
          <p:nvPr/>
        </p:nvCxnSpPr>
        <p:spPr>
          <a:xfrm flipH="1">
            <a:off x="1535073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684164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415930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662733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
        <p:nvSpPr>
          <p:cNvPr id="202" name="Google Shape;202;p29"/>
          <p:cNvSpPr txBox="1">
            <a:spLocks noGrp="1"/>
          </p:cNvSpPr>
          <p:nvPr>
            <p:ph type="body" idx="4294967295"/>
          </p:nvPr>
        </p:nvSpPr>
        <p:spPr>
          <a:xfrm>
            <a:off x="1206500" y="5616340"/>
            <a:ext cx="21971000" cy="6888176"/>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a:latin typeface="Avenir"/>
                <a:ea typeface="Avenir"/>
                <a:cs typeface="Avenir"/>
                <a:sym typeface="Avenir"/>
              </a:rPr>
              <a:t>Biological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Biological processes are inherently stochastic</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Single cells, cell populations, individuals, organs, species….</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Timepoints, cell cycle, synchronized vs. unsynchronized</a:t>
            </a:r>
            <a:endParaRPr/>
          </a:p>
          <a:p>
            <a:pPr marL="536447" lvl="0" indent="-536447" algn="l" rtl="0">
              <a:lnSpc>
                <a:spcPct val="90000"/>
              </a:lnSpc>
              <a:spcBef>
                <a:spcPts val="5200"/>
              </a:spcBef>
              <a:spcAft>
                <a:spcPts val="0"/>
              </a:spcAft>
              <a:buClr>
                <a:srgbClr val="000000"/>
              </a:buClr>
              <a:buSzPts val="5196"/>
              <a:buFont typeface="Avenir"/>
              <a:buChar char="•"/>
            </a:pPr>
            <a:r>
              <a:rPr lang="en-US" sz="4224">
                <a:latin typeface="Avenir"/>
                <a:ea typeface="Avenir"/>
                <a:cs typeface="Avenir"/>
                <a:sym typeface="Avenir"/>
              </a:rPr>
              <a:t>Technical noise</a:t>
            </a:r>
            <a:endParaRPr/>
          </a:p>
          <a:p>
            <a:pPr marL="1072895" lvl="1" indent="-536446" algn="l" rtl="0">
              <a:lnSpc>
                <a:spcPct val="50000"/>
              </a:lnSpc>
              <a:spcBef>
                <a:spcPts val="800"/>
              </a:spcBef>
              <a:spcAft>
                <a:spcPts val="0"/>
              </a:spcAft>
              <a:buClr>
                <a:srgbClr val="000000"/>
              </a:buClr>
              <a:buSzPts val="5196"/>
              <a:buFont typeface="Avenir"/>
              <a:buChar char="•"/>
            </a:pPr>
            <a:r>
              <a:rPr lang="en-US" sz="4224">
                <a:latin typeface="Avenir"/>
                <a:ea typeface="Avenir"/>
                <a:cs typeface="Avenir"/>
                <a:sym typeface="Avenir"/>
              </a:rPr>
              <a:t>Reagents, antibodies, temperatures, pollution</a:t>
            </a:r>
            <a:endParaRPr/>
          </a:p>
          <a:p>
            <a:pPr marL="1072895" lvl="1" indent="-536446" algn="l" rtl="0">
              <a:lnSpc>
                <a:spcPct val="50000"/>
              </a:lnSpc>
              <a:spcBef>
                <a:spcPts val="3900"/>
              </a:spcBef>
              <a:spcAft>
                <a:spcPts val="0"/>
              </a:spcAft>
              <a:buClr>
                <a:srgbClr val="000000"/>
              </a:buClr>
              <a:buSzPts val="5196"/>
              <a:buFont typeface="Avenir"/>
              <a:buChar char="•"/>
            </a:pPr>
            <a:r>
              <a:rPr lang="en-US" sz="4224">
                <a:latin typeface="Avenir"/>
                <a:ea typeface="Avenir"/>
                <a:cs typeface="Avenir"/>
                <a:sym typeface="Avenir"/>
              </a:rPr>
              <a:t>Platforms, runs, operators</a:t>
            </a:r>
            <a:endParaRPr/>
          </a:p>
          <a:p>
            <a:pPr marL="536447" lvl="0" indent="-536447" algn="l" rtl="0">
              <a:lnSpc>
                <a:spcPct val="90000"/>
              </a:lnSpc>
              <a:spcBef>
                <a:spcPts val="3900"/>
              </a:spcBef>
              <a:spcAft>
                <a:spcPts val="0"/>
              </a:spcAft>
              <a:buClr>
                <a:srgbClr val="0076B9"/>
              </a:buClr>
              <a:buSzPts val="5196"/>
              <a:buFont typeface="Avenir"/>
              <a:buChar char="•"/>
            </a:pPr>
            <a:r>
              <a:rPr lang="en-US" sz="4224">
                <a:solidFill>
                  <a:srgbClr val="0076B9"/>
                </a:solidFill>
                <a:latin typeface="Avenir"/>
                <a:ea typeface="Avenir"/>
                <a:cs typeface="Avenir"/>
                <a:sym typeface="Avenir"/>
              </a:rPr>
              <a:t>Replication is required to capture variance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Types of Replication</a:t>
            </a:r>
            <a:endParaRPr/>
          </a:p>
        </p:txBody>
      </p:sp>
      <p:sp>
        <p:nvSpPr>
          <p:cNvPr id="209" name="Google Shape;209;p30"/>
          <p:cNvSpPr txBox="1">
            <a:spLocks noGrp="1"/>
          </p:cNvSpPr>
          <p:nvPr>
            <p:ph type="body" idx="4294967295"/>
          </p:nvPr>
        </p:nvSpPr>
        <p:spPr>
          <a:xfrm>
            <a:off x="1206500" y="2972521"/>
            <a:ext cx="10036761" cy="953199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Biological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vivo: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Patients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Mice</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In vitro:</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Different cell lines</a:t>
            </a:r>
            <a:endParaRPr/>
          </a:p>
          <a:p>
            <a:pPr marL="1335024" lvl="2"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Re-growing cells (passages) </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Technical replication:</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Experimental protocol</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Measurement platform (i.e. sequencer)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1206500" y="3639403"/>
            <a:ext cx="21971000" cy="514148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Solutions</a:t>
            </a:r>
            <a:endParaRPr/>
          </a:p>
        </p:txBody>
      </p:sp>
      <p:sp>
        <p:nvSpPr>
          <p:cNvPr id="230" name="Google Shape;230;p33"/>
          <p:cNvSpPr txBox="1">
            <a:spLocks noGrp="1"/>
          </p:cNvSpPr>
          <p:nvPr>
            <p:ph type="body" idx="4294967295"/>
          </p:nvPr>
        </p:nvSpPr>
        <p:spPr>
          <a:xfrm>
            <a:off x="1206500" y="3639403"/>
            <a:ext cx="21971000" cy="8303293"/>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a:latin typeface="Avenir"/>
                <a:ea typeface="Avenir"/>
                <a:cs typeface="Avenir"/>
                <a:sym typeface="Avenir"/>
              </a:rPr>
              <a:t>Write it all down!!!!!!!!</a:t>
            </a:r>
            <a:endParaRPr/>
          </a:p>
          <a:p>
            <a:pPr marL="445008" lvl="0"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Controlling technical effects:</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Randomisation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Statistical analyses assume 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May not see issues caused by non-randomised comparisons</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Make every decision random not arbitrary</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Caveat: over-randomization can increase error</a:t>
            </a:r>
            <a:endParaRPr/>
          </a:p>
          <a:p>
            <a:pPr marL="890016" lvl="1" indent="-445008" algn="l" rtl="0">
              <a:lnSpc>
                <a:spcPct val="90000"/>
              </a:lnSpc>
              <a:spcBef>
                <a:spcPts val="3200"/>
              </a:spcBef>
              <a:spcAft>
                <a:spcPts val="0"/>
              </a:spcAft>
              <a:buClr>
                <a:srgbClr val="000000"/>
              </a:buClr>
              <a:buSzPts val="4310"/>
              <a:buFont typeface="Avenir"/>
              <a:buChar char="•"/>
            </a:pPr>
            <a:r>
              <a:rPr lang="en-US" sz="3504">
                <a:latin typeface="Avenir"/>
                <a:ea typeface="Avenir"/>
                <a:cs typeface="Avenir"/>
                <a:sym typeface="Avenir"/>
              </a:rPr>
              <a:t>Blinding</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Especially important where subjective measurements are taken</a:t>
            </a:r>
            <a:endParaRPr/>
          </a:p>
          <a:p>
            <a:pPr marL="1335024" lvl="2" indent="-445008" algn="l" rtl="0">
              <a:lnSpc>
                <a:spcPct val="50000"/>
              </a:lnSpc>
              <a:spcBef>
                <a:spcPts val="3200"/>
              </a:spcBef>
              <a:spcAft>
                <a:spcPts val="0"/>
              </a:spcAft>
              <a:buClr>
                <a:srgbClr val="000000"/>
              </a:buClr>
              <a:buSzPts val="4310"/>
              <a:buFont typeface="Avenir"/>
              <a:buChar char="•"/>
            </a:pPr>
            <a:r>
              <a:rPr lang="en-US" sz="3504">
                <a:latin typeface="Avenir"/>
                <a:ea typeface="Avenir"/>
                <a:cs typeface="Avenir"/>
                <a:sym typeface="Avenir"/>
              </a:rPr>
              <a:t>Potentially multiple degrees of blinding (eg. double-blinding)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36" name="Google Shape;236;p34"/>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45" name="Google Shape;245;p35"/>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Randomised Block Design</a:t>
            </a:r>
            <a:endParaRPr/>
          </a:p>
        </p:txBody>
      </p:sp>
      <p:sp>
        <p:nvSpPr>
          <p:cNvPr id="254" name="Google Shape;254;p36"/>
          <p:cNvSpPr txBox="1">
            <a:spLocks noGrp="1"/>
          </p:cNvSpPr>
          <p:nvPr>
            <p:ph type="body" idx="4294967295"/>
          </p:nvPr>
        </p:nvSpPr>
        <p:spPr>
          <a:xfrm>
            <a:off x="1206500" y="3229316"/>
            <a:ext cx="21971000" cy="1956569"/>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descr="Image"/>
          <p:cNvPicPr preferRelativeResize="0"/>
          <p:nvPr/>
        </p:nvPicPr>
        <p:blipFill rotWithShape="1">
          <a:blip r:embed="rId3">
            <a:alphaModFix/>
          </a:blip>
          <a:srcRect/>
          <a:stretch/>
        </p:blipFill>
        <p:spPr>
          <a:xfrm>
            <a:off x="4610100" y="2609850"/>
            <a:ext cx="15163800" cy="849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206500" y="3229316"/>
            <a:ext cx="21971000" cy="9275200"/>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lnSpcReduction="10000"/>
          </a:bodyPr>
          <a:lstStyle/>
          <a:p>
            <a:pPr marL="685800" indent="-685800">
              <a:buFont typeface="Arial" panose="020B0604020202020204" pitchFamily="34" charset="0"/>
              <a:buChar char="•"/>
            </a:pPr>
            <a:r>
              <a:rPr lang="en-US" dirty="0">
                <a:latin typeface="Avenir Roman" panose="02000503020000020003" pitchFamily="2" charset="0"/>
              </a:rPr>
              <a:t>Two important parameters</a:t>
            </a:r>
          </a:p>
          <a:p>
            <a:pPr marL="1943100" lvl="1" indent="-685800">
              <a:buFont typeface="Arial" panose="020B0604020202020204" pitchFamily="34" charset="0"/>
              <a:buChar char="•"/>
            </a:pPr>
            <a:r>
              <a:rPr lang="en-US" dirty="0">
                <a:latin typeface="Avenir Roman" panose="02000503020000020003" pitchFamily="2" charset="0"/>
              </a:rPr>
              <a:t>Mean</a:t>
            </a:r>
          </a:p>
          <a:p>
            <a:pPr marL="1943100" lvl="1" indent="-685800">
              <a:buFont typeface="Arial" panose="020B0604020202020204" pitchFamily="34" charset="0"/>
              <a:buChar char="•"/>
            </a:pPr>
            <a:r>
              <a:rPr lang="en-US" dirty="0">
                <a:latin typeface="Avenir Roman" panose="02000503020000020003" pitchFamily="2" charset="0"/>
              </a:rPr>
              <a:t>Variance</a:t>
            </a:r>
          </a:p>
          <a:p>
            <a:pPr marL="685800" indent="-685800">
              <a:buFont typeface="Arial" panose="020B0604020202020204" pitchFamily="34" charset="0"/>
              <a:buChar char="•"/>
            </a:pPr>
            <a:r>
              <a:rPr lang="en-US" dirty="0">
                <a:latin typeface="Avenir Roman"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Roman" panose="02000503020000020003" pitchFamily="2" charset="0"/>
              </a:rPr>
              <a:t>Estimated using sample</a:t>
            </a:r>
          </a:p>
          <a:p>
            <a:pPr marL="685800" indent="-685800">
              <a:buFont typeface="Arial" panose="020B0604020202020204" pitchFamily="34" charset="0"/>
              <a:buChar char="•"/>
            </a:pPr>
            <a:r>
              <a:rPr lang="en-US" dirty="0">
                <a:latin typeface="Avenir Roman"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Tree>
    <p:extLst>
      <p:ext uri="{BB962C8B-B14F-4D97-AF65-F5344CB8AC3E}">
        <p14:creationId xmlns:p14="http://schemas.microsoft.com/office/powerpoint/2010/main" val="16097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20"/>
          <p:cNvSpPr txBox="1"/>
          <p:nvPr/>
        </p:nvSpPr>
        <p:spPr>
          <a:xfrm>
            <a:off x="3006954" y="5633720"/>
            <a:ext cx="18370092" cy="2448560"/>
          </a:xfrm>
          <a:prstGeom prst="rect">
            <a:avLst/>
          </a:prstGeom>
          <a:noFill/>
          <a:ln>
            <a:noFill/>
          </a:ln>
        </p:spPr>
        <p:txBody>
          <a:bodyPr spcFirstLastPara="1" wrap="square" lIns="50800" tIns="50800" rIns="50800" bIns="50800" anchor="ctr" anchorCtr="0">
            <a:spAutoFit/>
          </a:bodyPr>
          <a:lstStyle/>
          <a:p>
            <a:pPr marL="0" marR="0" lvl="0" indent="0" algn="ctr" rtl="0">
              <a:lnSpc>
                <a:spcPct val="9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The ability to not only carry out statistical analysis on real-world problems, but also to understand and critique any conclusions drawn by others on the basis of statistics. </a:t>
            </a:r>
            <a:endParaRPr/>
          </a:p>
        </p:txBody>
      </p:sp>
      <p:sp>
        <p:nvSpPr>
          <p:cNvPr id="95" name="Google Shape;95;p2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Data literacy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7" name="Google Shape;577;p52"/>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1" name="Google Shape;621;p53"/>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6" name="Google Shape;666;p54"/>
          <p:cNvSpPr txBox="1"/>
          <p:nvPr/>
        </p:nvSpPr>
        <p:spPr>
          <a:xfrm>
            <a:off x="13401631" y="11648670"/>
            <a:ext cx="9324943" cy="5524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800"/>
              <a:buFont typeface="Courier"/>
              <a:buNone/>
            </a:pPr>
            <a:r>
              <a:rPr lang="en-US" sz="2800" b="0" i="0" u="none" strike="noStrike" cap="none">
                <a:solidFill>
                  <a:srgbClr val="5E5E5E"/>
                </a:solidFill>
                <a:latin typeface="Courier"/>
                <a:ea typeface="Courier"/>
                <a:cs typeface="Courier"/>
                <a:sym typeface="Courier"/>
              </a:rPr>
              <a:t>p-value = 2 min[P(t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),P(t ≥ t</a:t>
            </a:r>
            <a:r>
              <a:rPr lang="en-US" sz="2800" b="0" i="0" u="none" strike="noStrike" cap="none" baseline="-25000">
                <a:solidFill>
                  <a:srgbClr val="5E5E5E"/>
                </a:solidFill>
                <a:latin typeface="Courier"/>
                <a:ea typeface="Courier"/>
                <a:cs typeface="Courier"/>
                <a:sym typeface="Courier"/>
              </a:rPr>
              <a:t>obs</a:t>
            </a:r>
            <a:r>
              <a:rPr lang="en-US" sz="2800" b="0" i="0" u="none" strike="noStrike" cap="none">
                <a:solidFill>
                  <a:srgbClr val="5E5E5E"/>
                </a:solidFill>
                <a:latin typeface="Courier"/>
                <a:ea typeface="Courier"/>
                <a:cs typeface="Courier"/>
                <a:sym typeface="Courier"/>
              </a:rPr>
              <a:t>|H</a:t>
            </a:r>
            <a:r>
              <a:rPr lang="en-US" sz="2800" b="0" i="0" u="none" strike="noStrike" cap="none" baseline="-25000">
                <a:solidFill>
                  <a:srgbClr val="5E5E5E"/>
                </a:solidFill>
                <a:latin typeface="Courier"/>
                <a:ea typeface="Courier"/>
                <a:cs typeface="Courier"/>
                <a:sym typeface="Courier"/>
              </a:rPr>
              <a:t>0</a:t>
            </a:r>
            <a:r>
              <a:rPr lang="en-US" sz="2800" b="0" i="0" u="none" strike="noStrike" cap="none">
                <a:solidFill>
                  <a:srgbClr val="5E5E5E"/>
                </a:solidFill>
                <a:latin typeface="Courier"/>
                <a:ea typeface="Courier"/>
                <a:cs typeface="Courier"/>
                <a:sym typeface="Courier"/>
              </a:rPr>
              <a:t>)]</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690290"/>
            <a:ext cx="895526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We reject the null hypothesis! </a:t>
            </a:r>
            <a:endParaRPr/>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3504" lvl="0" indent="-603504" algn="l" rtl="0">
              <a:lnSpc>
                <a:spcPct val="90000"/>
              </a:lnSpc>
              <a:spcBef>
                <a:spcPts val="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statistical tests are based on assumptions!</a:t>
            </a:r>
            <a:endParaRPr/>
          </a:p>
          <a:p>
            <a:pPr marL="603504" lvl="0" indent="-603504" algn="l" rtl="0">
              <a:lnSpc>
                <a:spcPct val="90000"/>
              </a:lnSpc>
              <a:spcBef>
                <a:spcPts val="4400"/>
              </a:spcBef>
              <a:spcAft>
                <a:spcPts val="0"/>
              </a:spcAft>
              <a:buClr>
                <a:srgbClr val="FF2600"/>
              </a:buClr>
              <a:buSzPts val="5845"/>
              <a:buFont typeface="Avenir"/>
              <a:buChar char="•"/>
            </a:pPr>
            <a:r>
              <a:rPr lang="en-US" sz="4752">
                <a:solidFill>
                  <a:srgbClr val="FF2600"/>
                </a:solidFill>
                <a:latin typeface="Avenir"/>
                <a:ea typeface="Avenir"/>
                <a:cs typeface="Avenir"/>
                <a:sym typeface="Avenir"/>
              </a:rPr>
              <a:t>All statistics can be wrong</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Statistical tests are probabilistic in nature </a:t>
            </a:r>
            <a:endParaRPr/>
          </a:p>
          <a:p>
            <a:pPr marL="603504" lvl="0"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There is always a chance that the result is wrong (even when all assumptions met perfectly):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Either significant result when no difference (Type I), </a:t>
            </a:r>
            <a:endParaRPr/>
          </a:p>
          <a:p>
            <a:pPr marL="1207008" lvl="1" indent="-603504" algn="l" rtl="0">
              <a:lnSpc>
                <a:spcPct val="90000"/>
              </a:lnSpc>
              <a:spcBef>
                <a:spcPts val="4400"/>
              </a:spcBef>
              <a:spcAft>
                <a:spcPts val="0"/>
              </a:spcAft>
              <a:buClr>
                <a:srgbClr val="000000"/>
              </a:buClr>
              <a:buSzPts val="5845"/>
              <a:buFont typeface="Avenir"/>
              <a:buChar char="•"/>
            </a:pPr>
            <a:r>
              <a:rPr lang="en-US" sz="4752">
                <a:latin typeface="Avenir"/>
                <a:ea typeface="Avenir"/>
                <a:cs typeface="Avenir"/>
                <a:sym typeface="Avenir"/>
              </a:rPr>
              <a:t>Or insignificant results when there is an actual difference (Type II) </a:t>
            </a:r>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697"/>
        <p:cNvGrpSpPr/>
        <p:nvPr/>
      </p:nvGrpSpPr>
      <p:grpSpPr>
        <a:xfrm>
          <a:off x="0" y="0"/>
          <a:ext cx="0" cy="0"/>
          <a:chOff x="0" y="0"/>
          <a:chExt cx="0" cy="0"/>
        </a:xfrm>
      </p:grpSpPr>
      <p:sp>
        <p:nvSpPr>
          <p:cNvPr id="698" name="Google Shape;698;p5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699" name="Google Shape;699;p56"/>
          <p:cNvSpPr txBox="1">
            <a:spLocks noGrp="1"/>
          </p:cNvSpPr>
          <p:nvPr>
            <p:ph type="body" idx="2"/>
          </p:nvPr>
        </p:nvSpPr>
        <p:spPr>
          <a:xfrm>
            <a:off x="1206500" y="2729994"/>
            <a:ext cx="21971000" cy="4814252"/>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All hypothesis tests involve making a decision: </a:t>
            </a:r>
            <a:endParaRPr/>
          </a:p>
        </p:txBody>
      </p:sp>
      <p:sp>
        <p:nvSpPr>
          <p:cNvPr id="700" name="Google Shape;700;p56"/>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701" name="Google Shape;701;p56"/>
          <p:cNvSpPr txBox="1"/>
          <p:nvPr/>
        </p:nvSpPr>
        <p:spPr>
          <a:xfrm>
            <a:off x="7989265" y="3926144"/>
            <a:ext cx="840547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4800"/>
              <a:buFont typeface="Avenir"/>
              <a:buNone/>
            </a:pPr>
            <a:r>
              <a:rPr lang="en-US" sz="4800" b="0" i="0" u="none" strike="noStrike" cap="none">
                <a:solidFill>
                  <a:srgbClr val="FF2600"/>
                </a:solidFill>
                <a:latin typeface="Avenir"/>
                <a:ea typeface="Avenir"/>
                <a:cs typeface="Avenir"/>
                <a:sym typeface="Avenir"/>
              </a:rPr>
              <a:t>Is this result significant or not? </a:t>
            </a:r>
            <a:endParaRPr/>
          </a:p>
        </p:txBody>
      </p:sp>
      <p:grpSp>
        <p:nvGrpSpPr>
          <p:cNvPr id="702" name="Google Shape;702;p56"/>
          <p:cNvGrpSpPr/>
          <p:nvPr/>
        </p:nvGrpSpPr>
        <p:grpSpPr>
          <a:xfrm>
            <a:off x="12796108" y="6594732"/>
            <a:ext cx="9919088" cy="6692109"/>
            <a:chOff x="0" y="-1"/>
            <a:chExt cx="9919087" cy="6692106"/>
          </a:xfrm>
        </p:grpSpPr>
        <p:sp>
          <p:nvSpPr>
            <p:cNvPr id="703" name="Google Shape;703;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04" name="Google Shape;704;p56"/>
            <p:cNvSpPr txBox="1"/>
            <p:nvPr/>
          </p:nvSpPr>
          <p:spPr>
            <a:xfrm>
              <a:off x="634888" y="-1"/>
              <a:ext cx="864931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II error or False negative</a:t>
              </a:r>
              <a:endParaRPr/>
            </a:p>
          </p:txBody>
        </p:sp>
        <p:sp>
          <p:nvSpPr>
            <p:cNvPr id="705" name="Google Shape;705;p56"/>
            <p:cNvSpPr txBox="1"/>
            <p:nvPr/>
          </p:nvSpPr>
          <p:spPr>
            <a:xfrm>
              <a:off x="146839" y="892775"/>
              <a:ext cx="9625408"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fail to reject the null hypothesis when it isn't true</a:t>
              </a:r>
              <a:endParaRPr/>
            </a:p>
          </p:txBody>
        </p:sp>
        <p:pic>
          <p:nvPicPr>
            <p:cNvPr id="706" name="Google Shape;706;p56" descr="Image"/>
            <p:cNvPicPr preferRelativeResize="0"/>
            <p:nvPr/>
          </p:nvPicPr>
          <p:blipFill rotWithShape="1">
            <a:blip r:embed="rId3">
              <a:alphaModFix/>
            </a:blip>
            <a:srcRect/>
            <a:stretch/>
          </p:blipFill>
          <p:spPr>
            <a:xfrm>
              <a:off x="6207970" y="2655501"/>
              <a:ext cx="2563195" cy="3947320"/>
            </a:xfrm>
            <a:prstGeom prst="rect">
              <a:avLst/>
            </a:prstGeom>
            <a:noFill/>
            <a:ln>
              <a:noFill/>
            </a:ln>
          </p:spPr>
        </p:pic>
        <p:sp>
          <p:nvSpPr>
            <p:cNvPr id="707" name="Google Shape;707;p56"/>
            <p:cNvSpPr txBox="1"/>
            <p:nvPr/>
          </p:nvSpPr>
          <p:spPr>
            <a:xfrm>
              <a:off x="146839" y="3997582"/>
              <a:ext cx="634335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not pregnant"</a:t>
              </a:r>
              <a:endParaRPr/>
            </a:p>
          </p:txBody>
        </p:sp>
      </p:grpSp>
      <p:grpSp>
        <p:nvGrpSpPr>
          <p:cNvPr id="708" name="Google Shape;708;p56"/>
          <p:cNvGrpSpPr/>
          <p:nvPr/>
        </p:nvGrpSpPr>
        <p:grpSpPr>
          <a:xfrm>
            <a:off x="2351216" y="6594732"/>
            <a:ext cx="9919088" cy="6692109"/>
            <a:chOff x="0" y="-1"/>
            <a:chExt cx="9919087" cy="6692106"/>
          </a:xfrm>
        </p:grpSpPr>
        <p:sp>
          <p:nvSpPr>
            <p:cNvPr id="709" name="Google Shape;709;p56"/>
            <p:cNvSpPr/>
            <p:nvPr/>
          </p:nvSpPr>
          <p:spPr>
            <a:xfrm>
              <a:off x="0" y="1382"/>
              <a:ext cx="9919087" cy="6690723"/>
            </a:xfrm>
            <a:prstGeom prst="rect">
              <a:avLst/>
            </a:prstGeom>
            <a:noFill/>
            <a:ln w="38100" cap="flat" cmpd="sng">
              <a:solidFill>
                <a:srgbClr val="929292"/>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10" name="Google Shape;710;p56"/>
            <p:cNvSpPr txBox="1"/>
            <p:nvPr/>
          </p:nvSpPr>
          <p:spPr>
            <a:xfrm>
              <a:off x="832703" y="-1"/>
              <a:ext cx="8253680" cy="939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Type I error or False positive</a:t>
              </a:r>
              <a:endParaRPr/>
            </a:p>
          </p:txBody>
        </p:sp>
        <p:sp>
          <p:nvSpPr>
            <p:cNvPr id="711" name="Google Shape;711;p56"/>
            <p:cNvSpPr txBox="1"/>
            <p:nvPr/>
          </p:nvSpPr>
          <p:spPr>
            <a:xfrm>
              <a:off x="146840" y="892775"/>
              <a:ext cx="9625407" cy="1778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This is when you reject the null hypothesis when it is true</a:t>
              </a:r>
              <a:endParaRPr/>
            </a:p>
          </p:txBody>
        </p:sp>
        <p:pic>
          <p:nvPicPr>
            <p:cNvPr id="712" name="Google Shape;712;p56" descr="Image"/>
            <p:cNvPicPr preferRelativeResize="0"/>
            <p:nvPr/>
          </p:nvPicPr>
          <p:blipFill rotWithShape="1">
            <a:blip r:embed="rId4">
              <a:alphaModFix/>
            </a:blip>
            <a:srcRect t="7051" r="29874" b="7051"/>
            <a:stretch/>
          </p:blipFill>
          <p:spPr>
            <a:xfrm>
              <a:off x="4462849" y="2665931"/>
              <a:ext cx="5096138" cy="3947357"/>
            </a:xfrm>
            <a:prstGeom prst="rect">
              <a:avLst/>
            </a:prstGeom>
            <a:noFill/>
            <a:ln>
              <a:noFill/>
            </a:ln>
          </p:spPr>
        </p:pic>
        <p:sp>
          <p:nvSpPr>
            <p:cNvPr id="713" name="Google Shape;713;p56"/>
            <p:cNvSpPr txBox="1"/>
            <p:nvPr/>
          </p:nvSpPr>
          <p:spPr>
            <a:xfrm>
              <a:off x="202933" y="3997582"/>
              <a:ext cx="4152292"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"You're pregnant !"</a:t>
              </a:r>
              <a:endParaRPr/>
            </a:p>
          </p:txBody>
        </p:sp>
      </p:grpSp>
      <p:sp>
        <p:nvSpPr>
          <p:cNvPr id="714" name="Google Shape;714;p56"/>
          <p:cNvSpPr txBox="1"/>
          <p:nvPr/>
        </p:nvSpPr>
        <p:spPr>
          <a:xfrm>
            <a:off x="1073426" y="5220903"/>
            <a:ext cx="11624768" cy="939801"/>
          </a:xfrm>
          <a:prstGeom prst="rect">
            <a:avLst/>
          </a:prstGeom>
          <a:noFill/>
          <a:ln>
            <a:noFill/>
          </a:ln>
        </p:spPr>
        <p:txBody>
          <a:bodyPr spcFirstLastPara="1" wrap="square" lIns="50800" tIns="50800" rIns="50800" bIns="50800" anchor="ctr" anchorCtr="0">
            <a:spAutoFit/>
          </a:bodyPr>
          <a:lstStyle/>
          <a:p>
            <a:pPr marL="609600" marR="0" lvl="0" indent="-609600" algn="l" rtl="0">
              <a:lnSpc>
                <a:spcPct val="90000"/>
              </a:lnSpc>
              <a:spcBef>
                <a:spcPts val="0"/>
              </a:spcBef>
              <a:spcAft>
                <a:spcPts val="0"/>
              </a:spcAft>
              <a:buClr>
                <a:srgbClr val="000000"/>
              </a:buClr>
              <a:buSzPts val="5904"/>
              <a:buFont typeface="Avenir"/>
              <a:buChar char="•"/>
            </a:pPr>
            <a:r>
              <a:rPr lang="en-US" sz="4800" b="0" i="0" u="none" strike="noStrike" cap="none">
                <a:solidFill>
                  <a:srgbClr val="000000"/>
                </a:solidFill>
                <a:latin typeface="Avenir"/>
                <a:ea typeface="Avenir"/>
                <a:cs typeface="Avenir"/>
                <a:sym typeface="Avenir"/>
              </a:rPr>
              <a:t>This decision can be wrong in two ways: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grpSp>
        <p:nvGrpSpPr>
          <p:cNvPr id="100" name="Google Shape;100;p21"/>
          <p:cNvGrpSpPr/>
          <p:nvPr/>
        </p:nvGrpSpPr>
        <p:grpSpPr>
          <a:xfrm>
            <a:off x="6286401" y="2341932"/>
            <a:ext cx="12913934" cy="10767689"/>
            <a:chOff x="0" y="0"/>
            <a:chExt cx="12913933" cy="10767688"/>
          </a:xfrm>
        </p:grpSpPr>
        <p:sp>
          <p:nvSpPr>
            <p:cNvPr id="101" name="Google Shape;101;p21"/>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02" name="Google Shape;102;p21"/>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03" name="Google Shape;103;p21"/>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04" name="Google Shape;104;p21"/>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05" name="Google Shape;105;p21"/>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06" name="Google Shape;106;p21"/>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07" name="Google Shape;107;p21"/>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8" name="Google Shape;108;p21"/>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09" name="Google Shape;109;p21"/>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0" name="Google Shape;110;p21"/>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1" name="Google Shape;111;p21"/>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12" name="Google Shape;112;p21"/>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13" name="Google Shape;113;p21"/>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14" name="Google Shape;114;p21"/>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15" name="Google Shape;115;p21"/>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16" name="Google Shape;116;p21"/>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17" name="Google Shape;117;p21"/>
          <p:cNvSpPr txBox="1">
            <a:spLocks noGrp="1"/>
          </p:cNvSpPr>
          <p:nvPr>
            <p:ph type="title" idx="4294967295"/>
          </p:nvPr>
        </p:nvSpPr>
        <p:spPr>
          <a:xfrm>
            <a:off x="1206500" y="1079500"/>
            <a:ext cx="231678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18" name="Google Shape;118;p21"/>
          <p:cNvSpPr txBox="1"/>
          <p:nvPr/>
        </p:nvSpPr>
        <p:spPr>
          <a:xfrm>
            <a:off x="10562337" y="13282452"/>
            <a:ext cx="13812013"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R. J. MacKay. R. W. Oldford. "Scientific Method, Statistical Method and the Speed of Light." Statist. Sci. 15 (3) 254 - 278, August 2000.</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0774367" y="4248504"/>
            <a:ext cx="12403132" cy="8256012"/>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11885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4636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7490762" y="6633812"/>
            <a:ext cx="2761100" cy="1519325"/>
          </a:xfrm>
          <a:prstGeom prst="rect">
            <a:avLst/>
          </a:prstGeom>
          <a:noFill/>
          <a:ln>
            <a:noFill/>
          </a:ln>
        </p:spPr>
      </p:pic>
      <p:sp>
        <p:nvSpPr>
          <p:cNvPr id="866" name="Google Shape;866;p64"/>
          <p:cNvSpPr txBox="1"/>
          <p:nvPr/>
        </p:nvSpPr>
        <p:spPr>
          <a:xfrm>
            <a:off x="1113775" y="90368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y</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σ</a:t>
            </a:r>
            <a:r>
              <a:rPr lang="en-US" sz="2700">
                <a:latin typeface="Helvetica Neue"/>
                <a:ea typeface="Helvetica Neue"/>
                <a:cs typeface="Helvetica Neue"/>
                <a:sym typeface="Helvetica Neue"/>
              </a:rPr>
              <a:t> - the standard deviation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867" name="Google Shape;867;p64"/>
          <p:cNvPicPr preferRelativeResize="0"/>
          <p:nvPr/>
        </p:nvPicPr>
        <p:blipFill>
          <a:blip r:embed="rId5">
            <a:alphaModFix/>
          </a:blip>
          <a:stretch>
            <a:fillRect/>
          </a:stretch>
        </p:blipFill>
        <p:spPr>
          <a:xfrm>
            <a:off x="2049950" y="6057904"/>
            <a:ext cx="4480020" cy="874148"/>
          </a:xfrm>
          <a:prstGeom prst="rect">
            <a:avLst/>
          </a:prstGeom>
          <a:noFill/>
          <a:ln>
            <a:noFill/>
          </a:ln>
        </p:spPr>
      </p:pic>
      <p:pic>
        <p:nvPicPr>
          <p:cNvPr id="868" name="Google Shape;868;p64"/>
          <p:cNvPicPr preferRelativeResize="0"/>
          <p:nvPr/>
        </p:nvPicPr>
        <p:blipFill>
          <a:blip r:embed="rId6">
            <a:alphaModFix/>
          </a:blip>
          <a:stretch>
            <a:fillRect/>
          </a:stretch>
        </p:blipFill>
        <p:spPr>
          <a:xfrm>
            <a:off x="1361950" y="7558625"/>
            <a:ext cx="10052725" cy="8741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Characteristics of RNA-seq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12412576" y="5330139"/>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23" name="Google Shape;923;p69"/>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24" name="Google Shape;924;p69"/>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25" name="Google Shape;925;p69"/>
          <p:cNvPicPr preferRelativeResize="0"/>
          <p:nvPr/>
        </p:nvPicPr>
        <p:blipFill>
          <a:blip r:embed="rId4">
            <a:alphaModFix/>
          </a:blip>
          <a:stretch>
            <a:fillRect/>
          </a:stretch>
        </p:blipFill>
        <p:spPr>
          <a:xfrm rot="5400000" flipH="1">
            <a:off x="14000425" y="7843950"/>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7174400" y="7710975"/>
            <a:ext cx="5866200" cy="1491550"/>
          </a:xfrm>
          <a:prstGeom prst="rect">
            <a:avLst/>
          </a:prstGeom>
          <a:noFill/>
          <a:ln>
            <a:noFill/>
          </a:ln>
        </p:spPr>
      </p:pic>
      <p:pic>
        <p:nvPicPr>
          <p:cNvPr id="927" name="Google Shape;927;p69"/>
          <p:cNvPicPr preferRelativeResize="0"/>
          <p:nvPr/>
        </p:nvPicPr>
        <p:blipFill>
          <a:blip r:embed="rId6">
            <a:alphaModFix/>
          </a:blip>
          <a:stretch>
            <a:fillRect/>
          </a:stretch>
        </p:blipFill>
        <p:spPr>
          <a:xfrm>
            <a:off x="2049939" y="5541411"/>
            <a:ext cx="6536085" cy="1186550"/>
          </a:xfrm>
          <a:prstGeom prst="rect">
            <a:avLst/>
          </a:prstGeom>
          <a:noFill/>
          <a:ln>
            <a:noFill/>
          </a:ln>
        </p:spPr>
      </p:pic>
      <p:pic>
        <p:nvPicPr>
          <p:cNvPr id="928" name="Google Shape;928;p69"/>
          <p:cNvPicPr preferRelativeResize="0"/>
          <p:nvPr/>
        </p:nvPicPr>
        <p:blipFill>
          <a:blip r:embed="rId7">
            <a:alphaModFix/>
          </a:blip>
          <a:stretch>
            <a:fillRect/>
          </a:stretch>
        </p:blipFill>
        <p:spPr>
          <a:xfrm>
            <a:off x="4232100" y="6852075"/>
            <a:ext cx="2171763" cy="812050"/>
          </a:xfrm>
          <a:prstGeom prst="rect">
            <a:avLst/>
          </a:prstGeom>
          <a:noFill/>
          <a:ln>
            <a:noFill/>
          </a:ln>
        </p:spPr>
      </p:pic>
      <p:pic>
        <p:nvPicPr>
          <p:cNvPr id="929" name="Google Shape;929;p69"/>
          <p:cNvPicPr preferRelativeResize="0"/>
          <p:nvPr/>
        </p:nvPicPr>
        <p:blipFill>
          <a:blip r:embed="rId8">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36" name="Google Shape;936;p70"/>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37" name="Google Shape;937;p70"/>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 </a:t>
            </a:r>
            <a:r>
              <a:rPr lang="en-US" sz="2700">
                <a:latin typeface="Helvetica Neue"/>
                <a:ea typeface="Helvetica Neue"/>
                <a:cs typeface="Helvetica Neue"/>
                <a:sym typeface="Helvetica Neue"/>
              </a:rPr>
              <a:t>-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38" name="Google Shape;938;p70"/>
          <p:cNvPicPr preferRelativeResize="0"/>
          <p:nvPr/>
        </p:nvPicPr>
        <p:blipFill>
          <a:blip r:embed="rId3">
            <a:alphaModFix/>
          </a:blip>
          <a:stretch>
            <a:fillRect/>
          </a:stretch>
        </p:blipFill>
        <p:spPr>
          <a:xfrm>
            <a:off x="2049939" y="5541411"/>
            <a:ext cx="6536085" cy="1186550"/>
          </a:xfrm>
          <a:prstGeom prst="rect">
            <a:avLst/>
          </a:prstGeom>
          <a:noFill/>
          <a:ln>
            <a:noFill/>
          </a:ln>
        </p:spPr>
      </p:pic>
      <p:pic>
        <p:nvPicPr>
          <p:cNvPr id="939" name="Google Shape;939;p70"/>
          <p:cNvPicPr preferRelativeResize="0"/>
          <p:nvPr/>
        </p:nvPicPr>
        <p:blipFill>
          <a:blip r:embed="rId4">
            <a:alphaModFix/>
          </a:blip>
          <a:stretch>
            <a:fillRect/>
          </a:stretch>
        </p:blipFill>
        <p:spPr>
          <a:xfrm>
            <a:off x="4232100" y="6852075"/>
            <a:ext cx="2171763" cy="812050"/>
          </a:xfrm>
          <a:prstGeom prst="rect">
            <a:avLst/>
          </a:prstGeom>
          <a:noFill/>
          <a:ln>
            <a:noFill/>
          </a:ln>
        </p:spPr>
      </p:pic>
      <p:sp>
        <p:nvSpPr>
          <p:cNvPr id="940" name="Google Shape;940;p70"/>
          <p:cNvSpPr/>
          <p:nvPr/>
        </p:nvSpPr>
        <p:spPr>
          <a:xfrm>
            <a:off x="7323450" y="5781475"/>
            <a:ext cx="889500" cy="81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1" name="Google Shape;941;p70"/>
          <p:cNvPicPr preferRelativeResize="0"/>
          <p:nvPr/>
        </p:nvPicPr>
        <p:blipFill rotWithShape="1">
          <a:blip r:embed="rId5">
            <a:alphaModFix/>
          </a:blip>
          <a:srcRect l="51964"/>
          <a:stretch/>
        </p:blipFill>
        <p:spPr>
          <a:xfrm>
            <a:off x="13670075" y="5855225"/>
            <a:ext cx="6994000" cy="7177550"/>
          </a:xfrm>
          <a:prstGeom prst="rect">
            <a:avLst/>
          </a:prstGeom>
          <a:noFill/>
          <a:ln>
            <a:noFill/>
          </a:ln>
        </p:spPr>
      </p:pic>
      <p:pic>
        <p:nvPicPr>
          <p:cNvPr id="942" name="Google Shape;942;p70"/>
          <p:cNvPicPr preferRelativeResize="0"/>
          <p:nvPr/>
        </p:nvPicPr>
        <p:blipFill>
          <a:blip r:embed="rId6">
            <a:alphaModFix/>
          </a:blip>
          <a:stretch>
            <a:fillRect/>
          </a:stretch>
        </p:blipFill>
        <p:spPr>
          <a:xfrm>
            <a:off x="586850" y="7788250"/>
            <a:ext cx="11517344" cy="1133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946"/>
        <p:cNvGrpSpPr/>
        <p:nvPr/>
      </p:nvGrpSpPr>
      <p:grpSpPr>
        <a:xfrm>
          <a:off x="0" y="0"/>
          <a:ext cx="0" cy="0"/>
          <a:chOff x="0" y="0"/>
          <a:chExt cx="0" cy="0"/>
        </a:xfrm>
      </p:grpSpPr>
      <p:pic>
        <p:nvPicPr>
          <p:cNvPr id="947" name="Google Shape;947;p71"/>
          <p:cNvPicPr preferRelativeResize="0"/>
          <p:nvPr/>
        </p:nvPicPr>
        <p:blipFill>
          <a:blip r:embed="rId3">
            <a:alphaModFix/>
          </a:blip>
          <a:stretch>
            <a:fillRect/>
          </a:stretch>
        </p:blipFill>
        <p:spPr>
          <a:xfrm>
            <a:off x="586850" y="7788250"/>
            <a:ext cx="11517344" cy="1133400"/>
          </a:xfrm>
          <a:prstGeom prst="rect">
            <a:avLst/>
          </a:prstGeom>
          <a:noFill/>
          <a:ln>
            <a:noFill/>
          </a:ln>
        </p:spPr>
      </p:pic>
      <p:sp>
        <p:nvSpPr>
          <p:cNvPr id="948" name="Google Shape;948;p71"/>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49" name="Google Shape;949;p71"/>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950" name="Google Shape;950;p71"/>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51" name="Google Shape;951;p71"/>
          <p:cNvSpPr txBox="1"/>
          <p:nvPr/>
        </p:nvSpPr>
        <p:spPr>
          <a:xfrm>
            <a:off x="1113775" y="9113050"/>
            <a:ext cx="10595400" cy="558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52" name="Google Shape;952;p71"/>
          <p:cNvPicPr preferRelativeResize="0"/>
          <p:nvPr/>
        </p:nvPicPr>
        <p:blipFill>
          <a:blip r:embed="rId4">
            <a:alphaModFix/>
          </a:blip>
          <a:stretch>
            <a:fillRect/>
          </a:stretch>
        </p:blipFill>
        <p:spPr>
          <a:xfrm>
            <a:off x="2049939" y="5541411"/>
            <a:ext cx="6536085" cy="1186550"/>
          </a:xfrm>
          <a:prstGeom prst="rect">
            <a:avLst/>
          </a:prstGeom>
          <a:noFill/>
          <a:ln>
            <a:noFill/>
          </a:ln>
        </p:spPr>
      </p:pic>
      <p:pic>
        <p:nvPicPr>
          <p:cNvPr id="953" name="Google Shape;953;p71"/>
          <p:cNvPicPr preferRelativeResize="0"/>
          <p:nvPr/>
        </p:nvPicPr>
        <p:blipFill>
          <a:blip r:embed="rId5">
            <a:alphaModFix/>
          </a:blip>
          <a:stretch>
            <a:fillRect/>
          </a:stretch>
        </p:blipFill>
        <p:spPr>
          <a:xfrm>
            <a:off x="4232100" y="6852075"/>
            <a:ext cx="2171763" cy="812050"/>
          </a:xfrm>
          <a:prstGeom prst="rect">
            <a:avLst/>
          </a:prstGeom>
          <a:noFill/>
          <a:ln>
            <a:noFill/>
          </a:ln>
        </p:spPr>
      </p:pic>
      <p:sp>
        <p:nvSpPr>
          <p:cNvPr id="954" name="Google Shape;954;p71"/>
          <p:cNvSpPr txBox="1"/>
          <p:nvPr/>
        </p:nvSpPr>
        <p:spPr>
          <a:xfrm>
            <a:off x="13695325" y="6242425"/>
            <a:ext cx="10302600" cy="4119900"/>
          </a:xfrm>
          <a:prstGeom prst="rect">
            <a:avLst/>
          </a:prstGeom>
          <a:noFill/>
          <a:ln>
            <a:noFill/>
          </a:ln>
        </p:spPr>
        <p:txBody>
          <a:bodyPr spcFirstLastPara="1" wrap="square" lIns="50800" tIns="50800" rIns="50800" bIns="50800" anchor="ctr" anchorCtr="0">
            <a:spAutoFit/>
          </a:bodyPr>
          <a:lstStyle/>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chemeClr val="accent5"/>
                </a:solidFill>
                <a:latin typeface="Avenir"/>
                <a:ea typeface="Avenir"/>
                <a:cs typeface="Avenir"/>
                <a:sym typeface="Avenir"/>
              </a:rPr>
              <a:t>Coefficients</a:t>
            </a:r>
            <a:r>
              <a:rPr lang="en-US" sz="3600" b="0" i="0" u="none" strike="noStrike" cap="none">
                <a:solidFill>
                  <a:srgbClr val="000000"/>
                </a:solidFill>
                <a:latin typeface="Avenir"/>
                <a:ea typeface="Avenir"/>
                <a:cs typeface="Avenir"/>
                <a:sym typeface="Avenir"/>
              </a:rPr>
              <a:t> are estimated for each sample group along with their standard error. </a:t>
            </a:r>
            <a:endParaRPr sz="3600" b="0" i="0" u="none" strike="noStrike" cap="none">
              <a:solidFill>
                <a:srgbClr val="000000"/>
              </a:solidFill>
              <a:latin typeface="Avenir"/>
              <a:ea typeface="Avenir"/>
              <a:cs typeface="Avenir"/>
              <a:sym typeface="Avenir"/>
            </a:endParaRPr>
          </a:p>
          <a:p>
            <a:pPr marL="0" marR="0" lvl="0" indent="0" algn="l" rtl="0">
              <a:lnSpc>
                <a:spcPct val="15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The coefficients are the estimates for the </a:t>
            </a:r>
            <a:r>
              <a:rPr lang="en-US" sz="3900" b="1" i="0" u="none" strike="noStrike" cap="none">
                <a:solidFill>
                  <a:srgbClr val="000000"/>
                </a:solidFill>
                <a:latin typeface="Avenir"/>
                <a:ea typeface="Avenir"/>
                <a:cs typeface="Avenir"/>
                <a:sym typeface="Avenir"/>
              </a:rPr>
              <a:t>log2 fold-changes</a:t>
            </a:r>
            <a:r>
              <a:rPr lang="en-US" sz="3600" b="0" i="0" u="none" strike="noStrike" cap="none">
                <a:solidFill>
                  <a:srgbClr val="000000"/>
                </a:solidFill>
                <a:latin typeface="Avenir"/>
                <a:ea typeface="Avenir"/>
                <a:cs typeface="Avenir"/>
                <a:sym typeface="Avenir"/>
              </a:rPr>
              <a:t>, and will be used as input for hypothesis testing.</a:t>
            </a:r>
            <a:endParaRPr/>
          </a:p>
        </p:txBody>
      </p:sp>
      <p:sp>
        <p:nvSpPr>
          <p:cNvPr id="955" name="Google Shape;955;p71"/>
          <p:cNvSpPr/>
          <p:nvPr/>
        </p:nvSpPr>
        <p:spPr>
          <a:xfrm>
            <a:off x="31238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1"/>
          <p:cNvSpPr/>
          <p:nvPr/>
        </p:nvSpPr>
        <p:spPr>
          <a:xfrm>
            <a:off x="44192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1"/>
          <p:cNvSpPr/>
          <p:nvPr/>
        </p:nvSpPr>
        <p:spPr>
          <a:xfrm>
            <a:off x="8762650" y="7964800"/>
            <a:ext cx="682800" cy="662100"/>
          </a:xfrm>
          <a:prstGeom prst="ellipse">
            <a:avLst/>
          </a:prstGeom>
          <a:noFill/>
          <a:ln w="9525" cap="flat" cmpd="sng">
            <a:solidFill>
              <a:srgbClr val="FF2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grpSp>
        <p:nvGrpSpPr>
          <p:cNvPr id="123" name="Google Shape;123;p22"/>
          <p:cNvGrpSpPr/>
          <p:nvPr/>
        </p:nvGrpSpPr>
        <p:grpSpPr>
          <a:xfrm>
            <a:off x="6286401" y="2341932"/>
            <a:ext cx="12913934" cy="10767689"/>
            <a:chOff x="0" y="0"/>
            <a:chExt cx="12913933" cy="10767688"/>
          </a:xfrm>
        </p:grpSpPr>
        <p:sp>
          <p:nvSpPr>
            <p:cNvPr id="124" name="Google Shape;124;p22"/>
            <p:cNvSpPr/>
            <p:nvPr/>
          </p:nvSpPr>
          <p:spPr>
            <a:xfrm>
              <a:off x="7763037" y="8371354"/>
              <a:ext cx="3355914" cy="1838265"/>
            </a:xfrm>
            <a:prstGeom prst="roundRect">
              <a:avLst>
                <a:gd name="adj" fmla="val 10363"/>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Collection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Management</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Cleaning</a:t>
              </a:r>
              <a:endParaRPr/>
            </a:p>
          </p:txBody>
        </p:sp>
        <p:sp>
          <p:nvSpPr>
            <p:cNvPr id="125" name="Google Shape;125;p22"/>
            <p:cNvSpPr/>
            <p:nvPr/>
          </p:nvSpPr>
          <p:spPr>
            <a:xfrm>
              <a:off x="613061" y="8492423"/>
              <a:ext cx="5152329" cy="2275265"/>
            </a:xfrm>
            <a:prstGeom prst="roundRect">
              <a:avLst>
                <a:gd name="adj" fmla="val 843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Sort data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Construct table, graphs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Look for patterns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Hypothesis generation</a:t>
              </a:r>
              <a:endParaRPr/>
            </a:p>
          </p:txBody>
        </p:sp>
        <p:sp>
          <p:nvSpPr>
            <p:cNvPr id="126" name="Google Shape;126;p22"/>
            <p:cNvSpPr/>
            <p:nvPr/>
          </p:nvSpPr>
          <p:spPr>
            <a:xfrm>
              <a:off x="0" y="2347762"/>
              <a:ext cx="3400910" cy="2459887"/>
            </a:xfrm>
            <a:prstGeom prst="roundRect">
              <a:avLst>
                <a:gd name="adj" fmla="val 7797"/>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Interpretation</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Conclusions</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New ideas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Communication</a:t>
              </a:r>
              <a:endParaRPr/>
            </a:p>
          </p:txBody>
        </p:sp>
        <p:sp>
          <p:nvSpPr>
            <p:cNvPr id="127" name="Google Shape;127;p22"/>
            <p:cNvSpPr/>
            <p:nvPr/>
          </p:nvSpPr>
          <p:spPr>
            <a:xfrm>
              <a:off x="8522172" y="2053331"/>
              <a:ext cx="4391761" cy="2745082"/>
            </a:xfrm>
            <a:prstGeom prst="roundRect">
              <a:avLst>
                <a:gd name="adj" fmla="val 6940"/>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What to measure and how?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Study design ? </a:t>
              </a:r>
              <a:endParaRPr/>
            </a:p>
          </p:txBody>
        </p:sp>
        <p:sp>
          <p:nvSpPr>
            <p:cNvPr id="128" name="Google Shape;128;p22"/>
            <p:cNvSpPr/>
            <p:nvPr/>
          </p:nvSpPr>
          <p:spPr>
            <a:xfrm>
              <a:off x="3583150" y="3462014"/>
              <a:ext cx="4644897" cy="4644897"/>
            </a:xfrm>
            <a:prstGeom prst="ellipse">
              <a:avLst/>
            </a:prstGeom>
            <a:solidFill>
              <a:srgbClr val="00549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4000"/>
                <a:buFont typeface="Avenir"/>
                <a:buNone/>
              </a:pPr>
              <a:r>
                <a:rPr lang="en-US" sz="4000" b="0" i="0" u="none" strike="noStrike" cap="none">
                  <a:solidFill>
                    <a:srgbClr val="FFFFFF"/>
                  </a:solidFill>
                  <a:latin typeface="Avenir"/>
                  <a:ea typeface="Avenir"/>
                  <a:cs typeface="Avenir"/>
                  <a:sym typeface="Avenir"/>
                </a:rPr>
                <a:t>PPDAC Cycle</a:t>
              </a:r>
              <a:endParaRPr/>
            </a:p>
          </p:txBody>
        </p:sp>
        <p:sp>
          <p:nvSpPr>
            <p:cNvPr id="129" name="Google Shape;129;p22"/>
            <p:cNvSpPr/>
            <p:nvPr/>
          </p:nvSpPr>
          <p:spPr>
            <a:xfrm>
              <a:off x="4174576" y="0"/>
              <a:ext cx="4506177" cy="2368000"/>
            </a:xfrm>
            <a:prstGeom prst="roundRect">
              <a:avLst>
                <a:gd name="adj" fmla="val 8045"/>
              </a:avLst>
            </a:prstGeom>
            <a:noFill/>
            <a:ln>
              <a:noFill/>
            </a:ln>
          </p:spPr>
          <p:txBody>
            <a:bodyPr spcFirstLastPara="1" wrap="square" lIns="101600" tIns="101600" rIns="101600" bIns="101600" anchor="b" anchorCtr="0">
              <a:noAutofit/>
            </a:bodyPr>
            <a:lstStyle/>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Understanding and defining the problem. </a:t>
              </a:r>
              <a:endParaRPr/>
            </a:p>
            <a:p>
              <a:pPr marL="355600" marR="0" lvl="0" indent="-228600" algn="l" rtl="0">
                <a:lnSpc>
                  <a:spcPct val="120000"/>
                </a:lnSpc>
                <a:spcBef>
                  <a:spcPts val="0"/>
                </a:spcBef>
                <a:spcAft>
                  <a:spcPts val="0"/>
                </a:spcAft>
                <a:buClr>
                  <a:srgbClr val="5E5E5E"/>
                </a:buClr>
                <a:buSzPts val="2400"/>
                <a:buFont typeface="Avenir"/>
                <a:buChar char="•"/>
              </a:pPr>
              <a:r>
                <a:rPr lang="en-US" sz="2400" b="0" i="0" u="none" strike="noStrike" cap="none">
                  <a:solidFill>
                    <a:srgbClr val="5E5E5E"/>
                  </a:solidFill>
                  <a:latin typeface="Avenir"/>
                  <a:ea typeface="Avenir"/>
                  <a:cs typeface="Avenir"/>
                  <a:sym typeface="Avenir"/>
                </a:rPr>
                <a:t>How do we go about answering this question? </a:t>
              </a:r>
              <a:endParaRPr/>
            </a:p>
          </p:txBody>
        </p:sp>
        <p:sp>
          <p:nvSpPr>
            <p:cNvPr id="130" name="Google Shape;130;p22"/>
            <p:cNvSpPr/>
            <p:nvPr/>
          </p:nvSpPr>
          <p:spPr>
            <a:xfrm>
              <a:off x="5696852" y="2892705"/>
              <a:ext cx="2923761" cy="1669113"/>
            </a:xfrm>
            <a:custGeom>
              <a:avLst/>
              <a:gdLst/>
              <a:ahLst/>
              <a:cxnLst/>
              <a:rect l="l" t="t" r="r" b="b"/>
              <a:pathLst>
                <a:path w="21600" h="20801" extrusionOk="0">
                  <a:moveTo>
                    <a:pt x="0" y="74"/>
                  </a:moveTo>
                  <a:cubicBezTo>
                    <a:pt x="9824" y="-799"/>
                    <a:pt x="17024" y="6110"/>
                    <a:pt x="21600" y="20801"/>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1" name="Google Shape;131;p22"/>
            <p:cNvSpPr/>
            <p:nvPr/>
          </p:nvSpPr>
          <p:spPr>
            <a:xfrm>
              <a:off x="8424309" y="5438830"/>
              <a:ext cx="504114" cy="1956681"/>
            </a:xfrm>
            <a:custGeom>
              <a:avLst/>
              <a:gdLst/>
              <a:ahLst/>
              <a:cxnLst/>
              <a:rect l="l" t="t" r="r" b="b"/>
              <a:pathLst>
                <a:path w="19326" h="21600" extrusionOk="0">
                  <a:moveTo>
                    <a:pt x="18587" y="0"/>
                  </a:moveTo>
                  <a:cubicBezTo>
                    <a:pt x="21600" y="8238"/>
                    <a:pt x="15404" y="15438"/>
                    <a:pt x="0" y="2160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2" name="Google Shape;132;p22"/>
            <p:cNvSpPr/>
            <p:nvPr/>
          </p:nvSpPr>
          <p:spPr>
            <a:xfrm>
              <a:off x="2946160" y="5836074"/>
              <a:ext cx="803569" cy="2025933"/>
            </a:xfrm>
            <a:custGeom>
              <a:avLst/>
              <a:gdLst/>
              <a:ahLst/>
              <a:cxnLst/>
              <a:rect l="l" t="t" r="r" b="b"/>
              <a:pathLst>
                <a:path w="21600" h="21600" extrusionOk="0">
                  <a:moveTo>
                    <a:pt x="21600" y="21600"/>
                  </a:moveTo>
                  <a:cubicBezTo>
                    <a:pt x="7651" y="15047"/>
                    <a:pt x="451" y="7847"/>
                    <a:pt x="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3" name="Google Shape;133;p22"/>
            <p:cNvSpPr/>
            <p:nvPr/>
          </p:nvSpPr>
          <p:spPr>
            <a:xfrm>
              <a:off x="2979574" y="3196820"/>
              <a:ext cx="1463535" cy="2008047"/>
            </a:xfrm>
            <a:custGeom>
              <a:avLst/>
              <a:gdLst/>
              <a:ahLst/>
              <a:cxnLst/>
              <a:rect l="l" t="t" r="r" b="b"/>
              <a:pathLst>
                <a:path w="21600" h="21600" extrusionOk="0">
                  <a:moveTo>
                    <a:pt x="0" y="21600"/>
                  </a:moveTo>
                  <a:cubicBezTo>
                    <a:pt x="3038" y="11744"/>
                    <a:pt x="10238" y="4544"/>
                    <a:pt x="21600" y="0"/>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4" name="Google Shape;134;p22"/>
            <p:cNvSpPr/>
            <p:nvPr/>
          </p:nvSpPr>
          <p:spPr>
            <a:xfrm>
              <a:off x="4742826" y="7981864"/>
              <a:ext cx="3221289" cy="757848"/>
            </a:xfrm>
            <a:custGeom>
              <a:avLst/>
              <a:gdLst/>
              <a:ahLst/>
              <a:cxnLst/>
              <a:rect l="l" t="t" r="r" b="b"/>
              <a:pathLst>
                <a:path w="21600" h="17127" extrusionOk="0">
                  <a:moveTo>
                    <a:pt x="21600" y="0"/>
                  </a:moveTo>
                  <a:cubicBezTo>
                    <a:pt x="15206" y="17524"/>
                    <a:pt x="8006" y="21600"/>
                    <a:pt x="0" y="12229"/>
                  </a:cubicBezTo>
                </a:path>
              </a:pathLst>
            </a:custGeom>
            <a:noFill/>
            <a:ln w="63500" cap="flat" cmpd="sng">
              <a:solidFill>
                <a:srgbClr val="D5D5D5"/>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135" name="Google Shape;135;p22"/>
            <p:cNvSpPr/>
            <p:nvPr/>
          </p:nvSpPr>
          <p:spPr>
            <a:xfrm>
              <a:off x="4210112" y="2345918"/>
              <a:ext cx="3390973" cy="724162"/>
            </a:xfrm>
            <a:prstGeom prst="roundRect">
              <a:avLst>
                <a:gd name="adj" fmla="val 26306"/>
              </a:avLst>
            </a:prstGeom>
            <a:solidFill>
              <a:srgbClr val="FC92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PROBLEM</a:t>
              </a:r>
              <a:endParaRPr/>
            </a:p>
          </p:txBody>
        </p:sp>
        <p:sp>
          <p:nvSpPr>
            <p:cNvPr id="136" name="Google Shape;136;p22"/>
            <p:cNvSpPr/>
            <p:nvPr/>
          </p:nvSpPr>
          <p:spPr>
            <a:xfrm>
              <a:off x="62219" y="4856338"/>
              <a:ext cx="3390972" cy="724162"/>
            </a:xfrm>
            <a:prstGeom prst="roundRect">
              <a:avLst>
                <a:gd name="adj" fmla="val 26306"/>
              </a:avLst>
            </a:prstGeom>
            <a:solidFill>
              <a:srgbClr val="0096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CONCLUSION</a:t>
              </a:r>
              <a:endParaRPr/>
            </a:p>
          </p:txBody>
        </p:sp>
        <p:sp>
          <p:nvSpPr>
            <p:cNvPr id="137" name="Google Shape;137;p22"/>
            <p:cNvSpPr/>
            <p:nvPr/>
          </p:nvSpPr>
          <p:spPr>
            <a:xfrm>
              <a:off x="8522172" y="4856338"/>
              <a:ext cx="3390972" cy="724162"/>
            </a:xfrm>
            <a:prstGeom prst="roundRect">
              <a:avLst>
                <a:gd name="adj" fmla="val 26306"/>
              </a:avLst>
            </a:prstGeom>
            <a:solidFill>
              <a:srgbClr val="FF26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PLAN</a:t>
              </a:r>
              <a:endParaRPr/>
            </a:p>
          </p:txBody>
        </p:sp>
        <p:sp>
          <p:nvSpPr>
            <p:cNvPr id="138" name="Google Shape;138;p22"/>
            <p:cNvSpPr/>
            <p:nvPr/>
          </p:nvSpPr>
          <p:spPr>
            <a:xfrm>
              <a:off x="690814" y="7523675"/>
              <a:ext cx="3390973" cy="724162"/>
            </a:xfrm>
            <a:prstGeom prst="roundRect">
              <a:avLst>
                <a:gd name="adj" fmla="val 26306"/>
              </a:avLst>
            </a:prstGeom>
            <a:solidFill>
              <a:srgbClr val="4F8F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ANALYSIS</a:t>
              </a:r>
              <a:endParaRPr/>
            </a:p>
          </p:txBody>
        </p:sp>
        <p:sp>
          <p:nvSpPr>
            <p:cNvPr id="139" name="Google Shape;139;p22"/>
            <p:cNvSpPr/>
            <p:nvPr/>
          </p:nvSpPr>
          <p:spPr>
            <a:xfrm>
              <a:off x="7745507" y="7523675"/>
              <a:ext cx="3390973" cy="724162"/>
            </a:xfrm>
            <a:prstGeom prst="roundRect">
              <a:avLst>
                <a:gd name="adj" fmla="val 26306"/>
              </a:avLst>
            </a:prstGeom>
            <a:solidFill>
              <a:srgbClr val="EF700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DATA</a:t>
              </a:r>
              <a:endParaRPr/>
            </a:p>
          </p:txBody>
        </p:sp>
      </p:grpSp>
      <p:sp>
        <p:nvSpPr>
          <p:cNvPr id="140" name="Google Shape;140;p22"/>
          <p:cNvSpPr txBox="1">
            <a:spLocks noGrp="1"/>
          </p:cNvSpPr>
          <p:nvPr>
            <p:ph type="title" idx="4294967295"/>
          </p:nvPr>
        </p:nvSpPr>
        <p:spPr>
          <a:xfrm>
            <a:off x="1206500" y="1079500"/>
            <a:ext cx="23177400" cy="14352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5100"/>
              <a:buFont typeface="Avenir"/>
              <a:buNone/>
            </a:pPr>
            <a:r>
              <a:rPr lang="en-US" sz="5100" b="0">
                <a:latin typeface="Avenir"/>
                <a:ea typeface="Avenir"/>
                <a:cs typeface="Avenir"/>
                <a:sym typeface="Avenir"/>
              </a:rPr>
              <a:t>Statistics as an investigative process of problem-solving and decision-making</a:t>
            </a:r>
            <a:endParaRPr/>
          </a:p>
        </p:txBody>
      </p:sp>
      <p:sp>
        <p:nvSpPr>
          <p:cNvPr id="141" name="Google Shape;141;p22"/>
          <p:cNvSpPr/>
          <p:nvPr/>
        </p:nvSpPr>
        <p:spPr>
          <a:xfrm>
            <a:off x="15343234" y="2304413"/>
            <a:ext cx="7827271" cy="1757573"/>
          </a:xfrm>
          <a:prstGeom prst="roundRect">
            <a:avLst>
              <a:gd name="adj" fmla="val 16953"/>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Toxoplasma gondii infection causes a host of severe neurological disorders. Our understanding of the molecular mechanisms associated with infection is incomplete.  </a:t>
            </a:r>
            <a:endParaRPr/>
          </a:p>
        </p:txBody>
      </p:sp>
      <p:sp>
        <p:nvSpPr>
          <p:cNvPr id="142" name="Google Shape;142;p22"/>
          <p:cNvSpPr/>
          <p:nvPr/>
        </p:nvSpPr>
        <p:spPr>
          <a:xfrm>
            <a:off x="15343234" y="4165633"/>
            <a:ext cx="7827271" cy="1115600"/>
          </a:xfrm>
          <a:prstGeom prst="roundRect">
            <a:avLst>
              <a:gd name="adj" fmla="val 2670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We want to study the effect of Toxoplasma gondii infection (</a:t>
            </a:r>
            <a:r>
              <a:rPr lang="en-US" sz="2000" b="0" i="0" u="sng" strike="noStrike" cap="none">
                <a:solidFill>
                  <a:srgbClr val="5E5E5E"/>
                </a:solidFill>
                <a:latin typeface="Avenir"/>
                <a:ea typeface="Avenir"/>
                <a:cs typeface="Avenir"/>
                <a:sym typeface="Avenir"/>
              </a:rPr>
              <a:t>chronic</a:t>
            </a:r>
            <a:r>
              <a:rPr lang="en-US" sz="2000" b="0" i="0" u="none" strike="noStrike" cap="none">
                <a:solidFill>
                  <a:srgbClr val="5E5E5E"/>
                </a:solidFill>
                <a:latin typeface="Avenir"/>
                <a:ea typeface="Avenir"/>
                <a:cs typeface="Avenir"/>
                <a:sym typeface="Avenir"/>
              </a:rPr>
              <a:t> and </a:t>
            </a:r>
            <a:r>
              <a:rPr lang="en-US" sz="2000" b="0" i="0" u="sng" strike="noStrike" cap="none">
                <a:solidFill>
                  <a:srgbClr val="5E5E5E"/>
                </a:solidFill>
                <a:latin typeface="Avenir"/>
                <a:ea typeface="Avenir"/>
                <a:cs typeface="Avenir"/>
                <a:sym typeface="Avenir"/>
              </a:rPr>
              <a:t>acute</a:t>
            </a:r>
            <a:r>
              <a:rPr lang="en-US" sz="2000" b="0" i="0" u="none" strike="noStrike" cap="none">
                <a:solidFill>
                  <a:srgbClr val="5E5E5E"/>
                </a:solidFill>
                <a:latin typeface="Avenir"/>
                <a:ea typeface="Avenir"/>
                <a:cs typeface="Avenir"/>
                <a:sym typeface="Avenir"/>
              </a:rPr>
              <a:t>) in mouse brain</a:t>
            </a:r>
            <a:endParaRPr/>
          </a:p>
        </p:txBody>
      </p:sp>
      <p:sp>
        <p:nvSpPr>
          <p:cNvPr id="143" name="Google Shape;143;p22"/>
          <p:cNvSpPr/>
          <p:nvPr/>
        </p:nvSpPr>
        <p:spPr>
          <a:xfrm>
            <a:off x="19143650" y="5931968"/>
            <a:ext cx="4299482" cy="2304107"/>
          </a:xfrm>
          <a:prstGeom prst="roundRect">
            <a:avLst>
              <a:gd name="adj" fmla="val 12932"/>
            </a:avLst>
          </a:prstGeom>
          <a:solidFill>
            <a:srgbClr val="D5D5D5"/>
          </a:solidFill>
          <a:ln>
            <a:noFill/>
          </a:ln>
        </p:spPr>
        <p:txBody>
          <a:bodyPr spcFirstLastPara="1" wrap="square" lIns="50800" tIns="50800" rIns="50800" bIns="50800" anchor="ctr" anchorCtr="0">
            <a:noAutofit/>
          </a:bodyPr>
          <a:lstStyle/>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Total gene expression profile of the brain in infection versus no-infection</a:t>
            </a:r>
            <a:endParaRPr/>
          </a:p>
          <a:p>
            <a:pPr marL="228600" marR="0" lvl="0" indent="-228600" algn="just" rtl="0">
              <a:lnSpc>
                <a:spcPct val="100000"/>
              </a:lnSpc>
              <a:spcBef>
                <a:spcPts val="0"/>
              </a:spcBef>
              <a:spcAft>
                <a:spcPts val="0"/>
              </a:spcAft>
              <a:buClr>
                <a:srgbClr val="5E5E5E"/>
              </a:buClr>
              <a:buSzPts val="2000"/>
              <a:buFont typeface="Avenir"/>
              <a:buChar char="•"/>
            </a:pPr>
            <a:r>
              <a:rPr lang="en-US" sz="2000" b="0" i="0" u="none" strike="noStrike" cap="none">
                <a:solidFill>
                  <a:srgbClr val="5E5E5E"/>
                </a:solidFill>
                <a:latin typeface="Avenir"/>
                <a:ea typeface="Avenir"/>
                <a:cs typeface="Avenir"/>
                <a:sym typeface="Avenir"/>
              </a:rPr>
              <a:t>A two-factor study with three biological replicates in each group with matched controls  </a:t>
            </a:r>
            <a:endParaRPr/>
          </a:p>
        </p:txBody>
      </p:sp>
      <p:sp>
        <p:nvSpPr>
          <p:cNvPr id="144" name="Google Shape;144;p22"/>
          <p:cNvSpPr/>
          <p:nvPr/>
        </p:nvSpPr>
        <p:spPr>
          <a:xfrm>
            <a:off x="17733503" y="10589505"/>
            <a:ext cx="4299482"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Profiling the total transcriptome with RNA-seq</a:t>
            </a:r>
            <a:endParaRPr/>
          </a:p>
          <a:p>
            <a:pPr marL="0" marR="0" lvl="0" indent="0" algn="just" rtl="0">
              <a:lnSpc>
                <a:spcPct val="100000"/>
              </a:lnSpc>
              <a:spcBef>
                <a:spcPts val="0"/>
              </a:spcBef>
              <a:spcAft>
                <a:spcPts val="0"/>
              </a:spcAft>
              <a:buClr>
                <a:srgbClr val="5E5E5E"/>
              </a:buClr>
              <a:buSzPts val="2000"/>
              <a:buFont typeface="Avenir"/>
              <a:buNone/>
            </a:pPr>
            <a:r>
              <a:rPr lang="en-US" sz="2000" b="0" i="0" u="none" strike="noStrike" cap="none">
                <a:solidFill>
                  <a:srgbClr val="5E5E5E"/>
                </a:solidFill>
                <a:latin typeface="Avenir"/>
                <a:ea typeface="Avenir"/>
                <a:cs typeface="Avenir"/>
                <a:sym typeface="Avenir"/>
              </a:rPr>
              <a:t>Preprocessing and quality control</a:t>
            </a:r>
            <a:endParaRPr/>
          </a:p>
        </p:txBody>
      </p:sp>
      <p:grpSp>
        <p:nvGrpSpPr>
          <p:cNvPr id="145" name="Google Shape;145;p22"/>
          <p:cNvGrpSpPr/>
          <p:nvPr/>
        </p:nvGrpSpPr>
        <p:grpSpPr>
          <a:xfrm>
            <a:off x="1218082" y="8714467"/>
            <a:ext cx="5349888" cy="4525184"/>
            <a:chOff x="0" y="0"/>
            <a:chExt cx="5349887" cy="4525182"/>
          </a:xfrm>
        </p:grpSpPr>
        <p:pic>
          <p:nvPicPr>
            <p:cNvPr id="146" name="Google Shape;146;p22" descr="Image"/>
            <p:cNvPicPr preferRelativeResize="0"/>
            <p:nvPr/>
          </p:nvPicPr>
          <p:blipFill rotWithShape="1">
            <a:blip r:embed="rId3">
              <a:alphaModFix/>
            </a:blip>
            <a:srcRect/>
            <a:stretch/>
          </p:blipFill>
          <p:spPr>
            <a:xfrm>
              <a:off x="95760" y="0"/>
              <a:ext cx="2695697" cy="2724171"/>
            </a:xfrm>
            <a:prstGeom prst="rect">
              <a:avLst/>
            </a:prstGeom>
            <a:noFill/>
            <a:ln>
              <a:noFill/>
            </a:ln>
          </p:spPr>
        </p:pic>
        <p:pic>
          <p:nvPicPr>
            <p:cNvPr id="147" name="Google Shape;147;p22" descr="Image"/>
            <p:cNvPicPr preferRelativeResize="0"/>
            <p:nvPr/>
          </p:nvPicPr>
          <p:blipFill rotWithShape="1">
            <a:blip r:embed="rId4">
              <a:alphaModFix/>
            </a:blip>
            <a:srcRect/>
            <a:stretch/>
          </p:blipFill>
          <p:spPr>
            <a:xfrm>
              <a:off x="3109640" y="1351150"/>
              <a:ext cx="2240247" cy="2110636"/>
            </a:xfrm>
            <a:prstGeom prst="rect">
              <a:avLst/>
            </a:prstGeom>
            <a:noFill/>
            <a:ln>
              <a:noFill/>
            </a:ln>
          </p:spPr>
        </p:pic>
        <p:pic>
          <p:nvPicPr>
            <p:cNvPr id="148" name="Google Shape;148;p22" descr="Image"/>
            <p:cNvPicPr preferRelativeResize="0"/>
            <p:nvPr/>
          </p:nvPicPr>
          <p:blipFill rotWithShape="1">
            <a:blip r:embed="rId5">
              <a:alphaModFix/>
            </a:blip>
            <a:srcRect/>
            <a:stretch/>
          </p:blipFill>
          <p:spPr>
            <a:xfrm>
              <a:off x="0" y="3090081"/>
              <a:ext cx="2887217" cy="1435101"/>
            </a:xfrm>
            <a:prstGeom prst="rect">
              <a:avLst/>
            </a:prstGeom>
            <a:noFill/>
            <a:ln>
              <a:noFill/>
            </a:ln>
          </p:spPr>
        </p:pic>
      </p:grpSp>
      <p:grpSp>
        <p:nvGrpSpPr>
          <p:cNvPr id="149" name="Google Shape;149;p22"/>
          <p:cNvGrpSpPr/>
          <p:nvPr/>
        </p:nvGrpSpPr>
        <p:grpSpPr>
          <a:xfrm>
            <a:off x="1453485" y="1920299"/>
            <a:ext cx="6679522" cy="4095173"/>
            <a:chOff x="0" y="0"/>
            <a:chExt cx="6679519" cy="4095171"/>
          </a:xfrm>
        </p:grpSpPr>
        <p:sp>
          <p:nvSpPr>
            <p:cNvPr id="150" name="Google Shape;150;p22"/>
            <p:cNvSpPr/>
            <p:nvPr/>
          </p:nvSpPr>
          <p:spPr>
            <a:xfrm>
              <a:off x="0" y="2243106"/>
              <a:ext cx="4299481" cy="1852065"/>
            </a:xfrm>
            <a:prstGeom prst="roundRect">
              <a:avLst>
                <a:gd name="adj" fmla="val 16088"/>
              </a:avLst>
            </a:prstGeom>
            <a:solidFill>
              <a:srgbClr val="D5D5D5"/>
            </a:solidFill>
            <a:ln>
              <a:noFill/>
            </a:ln>
          </p:spPr>
          <p:txBody>
            <a:bodyPr spcFirstLastPara="1" wrap="square" lIns="50800" tIns="50800" rIns="50800" bIns="50800" anchor="ctr" anchorCtr="0">
              <a:noAutofit/>
            </a:bodyPr>
            <a:lstStyle/>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IFN-γ response increases as infection progresses</a:t>
              </a:r>
              <a:endParaRPr/>
            </a:p>
            <a:p>
              <a:pPr marL="254000" marR="0" lvl="0" indent="-254000" algn="just" rtl="0">
                <a:lnSpc>
                  <a:spcPct val="100000"/>
                </a:lnSpc>
                <a:spcBef>
                  <a:spcPts val="0"/>
                </a:spcBef>
                <a:spcAft>
                  <a:spcPts val="0"/>
                </a:spcAft>
                <a:buClr>
                  <a:srgbClr val="5E5E5E"/>
                </a:buClr>
                <a:buSzPts val="2460"/>
                <a:buFont typeface="Avenir"/>
                <a:buChar char="•"/>
              </a:pPr>
              <a:r>
                <a:rPr lang="en-US" sz="2000" b="0" i="0" u="none" strike="noStrike" cap="none">
                  <a:solidFill>
                    <a:srgbClr val="5E5E5E"/>
                  </a:solidFill>
                  <a:latin typeface="Avenir"/>
                  <a:ea typeface="Avenir"/>
                  <a:cs typeface="Avenir"/>
                  <a:sym typeface="Avenir"/>
                </a:rPr>
                <a:t>Calcium response pathways are downregulated </a:t>
              </a:r>
              <a:endParaRPr/>
            </a:p>
          </p:txBody>
        </p:sp>
        <p:pic>
          <p:nvPicPr>
            <p:cNvPr id="151" name="Google Shape;151;p22" descr="Image"/>
            <p:cNvPicPr preferRelativeResize="0"/>
            <p:nvPr/>
          </p:nvPicPr>
          <p:blipFill rotWithShape="1">
            <a:blip r:embed="rId6">
              <a:alphaModFix/>
            </a:blip>
            <a:srcRect/>
            <a:stretch/>
          </p:blipFill>
          <p:spPr>
            <a:xfrm>
              <a:off x="4506717" y="0"/>
              <a:ext cx="2172802" cy="2843208"/>
            </a:xfrm>
            <a:prstGeom prst="rect">
              <a:avLst/>
            </a:prstGeom>
            <a:noFill/>
            <a:ln>
              <a:noFill/>
            </a:ln>
            <a:effectLst>
              <a:outerShdw blurRad="254000" dist="127000" dir="5400000" rotWithShape="0">
                <a:srgbClr val="000000">
                  <a:alpha val="69803"/>
                </a:srgbClr>
              </a:outerShdw>
            </a:effectLst>
          </p:spPr>
        </p:pic>
      </p:grpSp>
      <p:sp>
        <p:nvSpPr>
          <p:cNvPr id="152" name="Google Shape;152;p22"/>
          <p:cNvSpPr txBox="1"/>
          <p:nvPr/>
        </p:nvSpPr>
        <p:spPr>
          <a:xfrm>
            <a:off x="10973131" y="13282452"/>
            <a:ext cx="13401219" cy="419101"/>
          </a:xfrm>
          <a:prstGeom prst="rect">
            <a:avLst/>
          </a:prstGeom>
          <a:noFill/>
          <a:ln>
            <a:noFill/>
          </a:ln>
        </p:spPr>
        <p:txBody>
          <a:bodyPr spcFirstLastPara="1" wrap="square" lIns="50800" tIns="50800" rIns="50800" bIns="50800" anchor="ctr" anchorCtr="0">
            <a:spAutoFit/>
          </a:bodyPr>
          <a:lstStyle/>
          <a:p>
            <a:pPr marL="0" marR="0" lvl="1" indent="45720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Hu  et al. Profiling of Mouse Brain During Acute and Chronic Infections by Toxoplasma gondii Oocysts. Front. Microbiol.  2020</a:t>
            </a:r>
            <a:endParaRPr/>
          </a:p>
        </p:txBody>
      </p:sp>
      <p:sp>
        <p:nvSpPr>
          <p:cNvPr id="153" name="Google Shape;153;p22"/>
          <p:cNvSpPr/>
          <p:nvPr/>
        </p:nvSpPr>
        <p:spPr>
          <a:xfrm>
            <a:off x="6799935" y="9572361"/>
            <a:ext cx="3764767" cy="3886352"/>
          </a:xfrm>
          <a:prstGeom prst="roundRect">
            <a:avLst>
              <a:gd name="adj" fmla="val 15000"/>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54" name="Google Shape;154;p22"/>
          <p:cNvSpPr/>
          <p:nvPr/>
        </p:nvSpPr>
        <p:spPr>
          <a:xfrm>
            <a:off x="14639328" y="5589553"/>
            <a:ext cx="4405424" cy="2988937"/>
          </a:xfrm>
          <a:prstGeom prst="roundRect">
            <a:avLst>
              <a:gd name="adj" fmla="val 18894"/>
            </a:avLst>
          </a:prstGeom>
          <a:noFill/>
          <a:ln w="76200" cap="flat" cmpd="sng">
            <a:solidFill>
              <a:srgbClr val="FF26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3" name="Google Shape;963;p72"/>
          <p:cNvSpPr txBox="1"/>
          <p:nvPr/>
        </p:nvSpPr>
        <p:spPr>
          <a:xfrm>
            <a:off x="1206500" y="23533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206500" y="5138079"/>
            <a:ext cx="21971000" cy="549556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2"/>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a:latin typeface="Avenir"/>
                <a:ea typeface="Avenir"/>
                <a:cs typeface="Avenir"/>
                <a:sym typeface="Avenir"/>
              </a:rPr>
              <a:t>Inability to answer the questions we would like to answer</a:t>
            </a:r>
            <a:endParaRPr b="1">
              <a:latin typeface="Avenir"/>
              <a:ea typeface="Avenir"/>
              <a:cs typeface="Avenir"/>
              <a:sym typeface="Avenir"/>
            </a:endParaRPr>
          </a:p>
          <a:p>
            <a:pPr marL="0" lvl="0" indent="0" algn="l" rtl="0">
              <a:lnSpc>
                <a:spcPct val="90000"/>
              </a:lnSpc>
              <a:spcBef>
                <a:spcPts val="0"/>
              </a:spcBef>
              <a:spcAft>
                <a:spcPts val="0"/>
              </a:spcAft>
              <a:buNone/>
            </a:pPr>
            <a:endParaRPr>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a:solidFill>
                  <a:srgbClr val="0076B9"/>
                </a:solidFill>
                <a:latin typeface="Avenir"/>
                <a:ea typeface="Avenir"/>
                <a:cs typeface="Avenir"/>
                <a:sym typeface="Avenir"/>
              </a:rPr>
              <a:t>Cost</a:t>
            </a:r>
            <a:r>
              <a:rPr lang="en-US">
                <a:latin typeface="Avenir"/>
                <a:ea typeface="Avenir"/>
                <a:cs typeface="Avenir"/>
                <a:sym typeface="Avenir"/>
              </a:rPr>
              <a:t> of experimentation. </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Limited &amp; Precious</a:t>
            </a:r>
            <a:r>
              <a:rPr lang="en-US">
                <a:latin typeface="Avenir"/>
                <a:ea typeface="Avenir"/>
                <a:cs typeface="Avenir"/>
                <a:sym typeface="Avenir"/>
              </a:rPr>
              <a:t> material, esp. clinical samples.</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Immortalization</a:t>
            </a:r>
            <a:r>
              <a:rPr lang="en-US">
                <a:latin typeface="Avenir"/>
                <a:ea typeface="Avenir"/>
                <a:cs typeface="Avenir"/>
                <a:sym typeface="Avenir"/>
              </a:rPr>
              <a:t> of data sets in public databases and methods in the literature. Our bad science begets more bad science.</a:t>
            </a:r>
            <a:endParaRPr/>
          </a:p>
          <a:p>
            <a:pPr marL="1066800" lvl="0" indent="-609600" algn="l" rtl="0">
              <a:lnSpc>
                <a:spcPct val="90000"/>
              </a:lnSpc>
              <a:spcBef>
                <a:spcPts val="4500"/>
              </a:spcBef>
              <a:spcAft>
                <a:spcPts val="0"/>
              </a:spcAft>
              <a:buClr>
                <a:srgbClr val="0076B9"/>
              </a:buClr>
              <a:buSzPts val="5904"/>
              <a:buFont typeface="Avenir"/>
              <a:buChar char="•"/>
            </a:pPr>
            <a:r>
              <a:rPr lang="en-US">
                <a:solidFill>
                  <a:srgbClr val="0076B9"/>
                </a:solidFill>
                <a:latin typeface="Avenir"/>
                <a:ea typeface="Avenir"/>
                <a:cs typeface="Avenir"/>
                <a:sym typeface="Avenir"/>
              </a:rPr>
              <a:t>Ethical concerns</a:t>
            </a:r>
            <a:r>
              <a:rPr lang="en-US">
                <a:latin typeface="Avenir"/>
                <a:ea typeface="Avenir"/>
                <a:cs typeface="Avenir"/>
                <a:sym typeface="Avenir"/>
              </a:rPr>
              <a:t> of experimentation: animals and clinical samples.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7879350" y="3126151"/>
            <a:ext cx="8625301" cy="9993563"/>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5182</Words>
  <Application>Microsoft Macintosh PowerPoint</Application>
  <PresentationFormat>Custom</PresentationFormat>
  <Paragraphs>528</Paragraphs>
  <Slides>55</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Courier</vt:lpstr>
      <vt:lpstr>Times</vt:lpstr>
      <vt:lpstr>Arial</vt:lpstr>
      <vt:lpstr>Avenir</vt:lpstr>
      <vt:lpstr>Courier New</vt:lpstr>
      <vt:lpstr>Helvetica Neue</vt:lpstr>
      <vt:lpstr>Avenir Roman</vt:lpstr>
      <vt:lpstr>21_BasicWhite</vt:lpstr>
      <vt:lpstr>Statistics of RNA-seq analysis</vt:lpstr>
      <vt:lpstr>PowerPoint Presentation</vt:lpstr>
      <vt:lpstr>Data literacy</vt:lpstr>
      <vt:lpstr>Statistics as an investigative process of problem-solving and decision-making</vt:lpstr>
      <vt:lpstr>Statistics as an investigative process of problem-solving and decision-making</vt:lpstr>
      <vt:lpstr>Outline</vt:lpstr>
      <vt:lpstr>Outline</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Type I and Type II Errors</vt:lpstr>
      <vt:lpstr>Power Analysis</vt:lpstr>
      <vt:lpstr>Power Analysis in Differential Expression Analysis</vt:lpstr>
      <vt:lpstr>Outline</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Chandra Sekhar Reddy Chilamakuri</cp:lastModifiedBy>
  <cp:revision>45</cp:revision>
  <dcterms:modified xsi:type="dcterms:W3CDTF">2023-06-26T07:20:54Z</dcterms:modified>
</cp:coreProperties>
</file>